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 id="2147483793" r:id="rId2"/>
  </p:sldMasterIdLst>
  <p:notesMasterIdLst>
    <p:notesMasterId r:id="rId22"/>
  </p:notesMasterIdLst>
  <p:handoutMasterIdLst>
    <p:handoutMasterId r:id="rId23"/>
  </p:handoutMasterIdLst>
  <p:sldIdLst>
    <p:sldId id="309" r:id="rId3"/>
    <p:sldId id="369" r:id="rId4"/>
    <p:sldId id="301" r:id="rId5"/>
    <p:sldId id="340" r:id="rId6"/>
    <p:sldId id="361" r:id="rId7"/>
    <p:sldId id="343" r:id="rId8"/>
    <p:sldId id="373" r:id="rId9"/>
    <p:sldId id="351" r:id="rId10"/>
    <p:sldId id="350" r:id="rId11"/>
    <p:sldId id="352" r:id="rId12"/>
    <p:sldId id="356" r:id="rId13"/>
    <p:sldId id="365" r:id="rId14"/>
    <p:sldId id="336" r:id="rId15"/>
    <p:sldId id="366" r:id="rId16"/>
    <p:sldId id="375" r:id="rId17"/>
    <p:sldId id="378" r:id="rId18"/>
    <p:sldId id="377" r:id="rId19"/>
    <p:sldId id="367" r:id="rId20"/>
    <p:sldId id="353" r:id="rId21"/>
  </p:sldIdLst>
  <p:sldSz cx="9144000" cy="6858000" type="screen4x3"/>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默认节" id="{F7BF89EB-E0EC-144A-9A97-9D77544AAD0A}">
          <p14:sldIdLst>
            <p14:sldId id="309"/>
            <p14:sldId id="369"/>
            <p14:sldId id="301"/>
            <p14:sldId id="340"/>
            <p14:sldId id="361"/>
            <p14:sldId id="343"/>
            <p14:sldId id="373"/>
            <p14:sldId id="351"/>
            <p14:sldId id="350"/>
            <p14:sldId id="352"/>
            <p14:sldId id="356"/>
            <p14:sldId id="365"/>
            <p14:sldId id="336"/>
            <p14:sldId id="366"/>
            <p14:sldId id="375"/>
            <p14:sldId id="378"/>
            <p14:sldId id="377"/>
            <p14:sldId id="367"/>
            <p14:sldId id="35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guide id="3" orient="horz" pos="726">
          <p15:clr>
            <a:srgbClr val="A4A3A4"/>
          </p15:clr>
        </p15:guide>
        <p15:guide id="4" orient="horz" pos="4194">
          <p15:clr>
            <a:srgbClr val="A4A3A4"/>
          </p15:clr>
        </p15:guide>
        <p15:guide id="5" orient="horz" pos="3306">
          <p15:clr>
            <a:srgbClr val="A4A3A4"/>
          </p15:clr>
        </p15:guide>
        <p15:guide id="6" pos="5580">
          <p15:clr>
            <a:srgbClr val="A4A3A4"/>
          </p15:clr>
        </p15:guide>
        <p15:guide id="7" pos="186">
          <p15:clr>
            <a:srgbClr val="A4A3A4"/>
          </p15:clr>
        </p15:guide>
      </p15:sldGuideLst>
    </p:ext>
    <p:ext uri="{2D200454-40CA-4A62-9FC3-DE9A4176ACB9}">
      <p15:notesGuideLst xmlns="" xmlns:p15="http://schemas.microsoft.com/office/powerpoint/2012/main">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A0"/>
    <a:srgbClr val="DD402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5" autoAdjust="0"/>
    <p:restoredTop sz="99158" autoAdjust="0"/>
  </p:normalViewPr>
  <p:slideViewPr>
    <p:cSldViewPr snapToGrid="0" showGuides="1">
      <p:cViewPr varScale="1">
        <p:scale>
          <a:sx n="77" d="100"/>
          <a:sy n="77" d="100"/>
        </p:scale>
        <p:origin x="-168" y="-96"/>
      </p:cViewPr>
      <p:guideLst>
        <p:guide orient="horz" pos="2160"/>
        <p:guide orient="horz" pos="726"/>
        <p:guide orient="horz" pos="4194"/>
        <p:guide orient="horz" pos="3306"/>
        <p:guide pos="2880"/>
        <p:guide pos="5580"/>
        <p:guide pos="186"/>
      </p:guideLst>
    </p:cSldViewPr>
  </p:slideViewPr>
  <p:outlineViewPr>
    <p:cViewPr>
      <p:scale>
        <a:sx n="33" d="100"/>
        <a:sy n="33" d="100"/>
      </p:scale>
      <p:origin x="24" y="4672"/>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1" d="100"/>
          <a:sy n="81" d="100"/>
        </p:scale>
        <p:origin x="3996" y="114"/>
      </p:cViewPr>
      <p:guideLst>
        <p:guide orient="horz" pos="3223"/>
        <p:guide orient="horz" pos="3104"/>
        <p:guide pos="2235"/>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538F3527-AB34-BC4F-AAD4-F033B134191D}" type="datetime1">
              <a:rPr lang="en-US" altLang="zh-CN" sz="1000" smtClean="0">
                <a:latin typeface="Arial" pitchFamily="34" charset="0"/>
                <a:cs typeface="Arial" pitchFamily="34" charset="0"/>
              </a:rPr>
              <a:t>28.09.17</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F9841243-B46D-CC47-94BF-199ED723C175}" type="datetime1">
              <a:rPr lang="en-US" altLang="zh-CN" smtClean="0"/>
              <a:t>28.09.17</a:t>
            </a:fld>
            <a:endParaRPr lang="de-DE" dirty="0"/>
          </a:p>
        </p:txBody>
      </p:sp>
      <p:sp>
        <p:nvSpPr>
          <p:cNvPr id="4" name="Folienbildplatzhalter 3"/>
          <p:cNvSpPr>
            <a:spLocks noGrp="1" noRot="1" noChangeAspect="1"/>
          </p:cNvSpPr>
          <p:nvPr>
            <p:ph type="sldImg" idx="2"/>
          </p:nvPr>
        </p:nvSpPr>
        <p:spPr>
          <a:xfrm>
            <a:off x="1181100" y="1231900"/>
            <a:ext cx="4435475" cy="3327400"/>
          </a:xfrm>
          <a:prstGeom prst="rect">
            <a:avLst/>
          </a:prstGeom>
          <a:noFill/>
          <a:ln w="12700">
            <a:solidFill>
              <a:prstClr val="black"/>
            </a:solidFill>
          </a:ln>
        </p:spPr>
        <p:txBody>
          <a:bodyPr vert="horz" lIns="87525" tIns="43763" rIns="87525" bIns="43763" rtlCol="0" anchor="ctr"/>
          <a:lstStyle/>
          <a:p>
            <a:pPr lvl="0"/>
            <a:endParaRPr lang="de-DE" noProof="0" dirty="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2" name="Textplatzhalter 11"/>
          <p:cNvSpPr>
            <a:spLocks noGrp="1"/>
          </p:cNvSpPr>
          <p:nvPr>
            <p:ph type="body" sz="quarter" idx="13" hasCustomPrompt="1"/>
          </p:nvPr>
        </p:nvSpPr>
        <p:spPr>
          <a:xfrm>
            <a:off x="287338" y="871200"/>
            <a:ext cx="8569325"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baseline="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81497014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ple Title, 3rd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3rd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77564669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 Title, 4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473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4th Version</a:t>
            </a:r>
            <a:endParaRPr lang="en-US" dirty="0"/>
          </a:p>
        </p:txBody>
      </p:sp>
      <p:sp>
        <p:nvSpPr>
          <p:cNvPr id="3" name="Subtitle 2"/>
          <p:cNvSpPr>
            <a:spLocks noGrp="1"/>
          </p:cNvSpPr>
          <p:nvPr>
            <p:ph type="subTitle" idx="1" hasCustomPrompt="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0" y="0"/>
            <a:ext cx="9144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8053641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ple Title, 5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5th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11"/>
          <p:cNvCxnSpPr/>
          <p:nvPr userDrawn="1"/>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2937737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mple Title, 6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6th Version</a:t>
            </a:r>
            <a:endParaRPr lang="en-US" dirty="0"/>
          </a:p>
        </p:txBody>
      </p:sp>
      <p:sp>
        <p:nvSpPr>
          <p:cNvPr id="3" name="Subtitle 2"/>
          <p:cNvSpPr>
            <a:spLocks noGrp="1"/>
          </p:cNvSpPr>
          <p:nvPr>
            <p:ph type="subTitle" idx="1" hasCustomPrompt="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3"/>
          <p:cNvCxnSpPr/>
          <p:nvPr userDrawn="1"/>
        </p:nvCxnSpPr>
        <p:spPr>
          <a:xfrm>
            <a:off x="287338" y="3036888"/>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36806338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 Title, 7th Version (logo of partn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en-US" dirty="0" smtClean="0"/>
              <a:t>Sample Title, 7th Version </a:t>
            </a:r>
            <a:r>
              <a:rPr lang="de-DE" dirty="0" smtClean="0"/>
              <a:t>(logo </a:t>
            </a:r>
            <a:r>
              <a:rPr lang="de-DE" dirty="0" err="1" smtClean="0"/>
              <a:t>of</a:t>
            </a:r>
            <a:r>
              <a:rPr lang="de-DE" dirty="0" smtClean="0"/>
              <a:t> </a:t>
            </a:r>
            <a:r>
              <a:rPr lang="de-DE" dirty="0" err="1" smtClean="0"/>
              <a:t>partner</a:t>
            </a:r>
            <a:r>
              <a:rPr lang="de-DE" dirty="0" smtClean="0"/>
              <a:t>)</a:t>
            </a:r>
            <a:endParaRPr lang="en-US" dirty="0"/>
          </a:p>
        </p:txBody>
      </p:sp>
      <p:sp>
        <p:nvSpPr>
          <p:cNvPr id="5"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8" name="Bildplatzhalter 12"/>
          <p:cNvSpPr>
            <a:spLocks noGrp="1"/>
          </p:cNvSpPr>
          <p:nvPr>
            <p:ph type="pic" sz="quarter" idx="12" hasCustomPrompt="1"/>
          </p:nvPr>
        </p:nvSpPr>
        <p:spPr>
          <a:xfrm>
            <a:off x="2224800" y="6351373"/>
            <a:ext cx="1620000" cy="406800"/>
          </a:xfrm>
          <a:prstGeom prst="rect">
            <a:avLst/>
          </a:prstGeom>
        </p:spPr>
        <p:txBody>
          <a:bodyPr/>
          <a:lstStyle>
            <a:lvl1pPr marL="0" indent="0">
              <a:buNone/>
              <a:defRPr sz="900" b="1" baseline="0">
                <a:latin typeface="Arial" panose="020B0604020202020204" pitchFamily="34" charset="0"/>
                <a:cs typeface="Arial" panose="020B0604020202020204" pitchFamily="34" charset="0"/>
              </a:defRPr>
            </a:lvl1pPr>
          </a:lstStyle>
          <a:p>
            <a:r>
              <a:rPr lang="en-US" dirty="0" smtClean="0"/>
              <a:t>Add logo of partner by clicking the icon</a:t>
            </a:r>
            <a:endParaRPr lang="de-DE" dirty="0"/>
          </a:p>
        </p:txBody>
      </p:sp>
      <p:sp>
        <p:nvSpPr>
          <p:cNvPr id="9"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10" name="Textplatzhalter 9"/>
          <p:cNvSpPr>
            <a:spLocks noGrp="1"/>
          </p:cNvSpPr>
          <p:nvPr>
            <p:ph type="body" sz="quarter" idx="11" hasCustomPrompt="1"/>
          </p:nvPr>
        </p:nvSpPr>
        <p:spPr>
          <a:xfrm>
            <a:off x="3654000" y="5731200"/>
            <a:ext cx="52092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11" name="Rechteck 10"/>
          <p:cNvSpPr/>
          <p:nvPr userDrawn="1"/>
        </p:nvSpPr>
        <p:spPr>
          <a:xfrm>
            <a:off x="3970800"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8020657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st slide Contact, 1st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6" name="Textplatzhalter 1"/>
          <p:cNvSpPr>
            <a:spLocks noGrp="1"/>
          </p:cNvSpPr>
          <p:nvPr>
            <p:ph type="body" sz="quarter" idx="14" hasCustomPrompt="1"/>
          </p:nvPr>
        </p:nvSpPr>
        <p:spPr>
          <a:xfrm>
            <a:off x="288000" y="2847599"/>
            <a:ext cx="4154400" cy="3315600"/>
          </a:xfrm>
          <a:prstGeom prst="rect">
            <a:avLst/>
          </a:prstGeom>
        </p:spPr>
        <p:txBody>
          <a:bodyPr lIns="0" tIns="0" rIns="0" bIns="0" anchor="t"/>
          <a:lstStyle>
            <a:lvl1pPr marL="0" indent="0">
              <a:buNone/>
              <a:defRPr sz="1400"/>
            </a:lvl1pPr>
          </a:lstStyle>
          <a:p>
            <a:r>
              <a:rPr lang="de-DE" dirty="0" err="1" smtClean="0"/>
              <a:t>Contact</a:t>
            </a:r>
            <a:r>
              <a:rPr lang="de-DE" dirty="0" smtClean="0"/>
              <a:t> </a:t>
            </a:r>
            <a:r>
              <a:rPr lang="de-DE" dirty="0" err="1" smtClean="0"/>
              <a:t>information</a:t>
            </a:r>
            <a:endParaRPr lang="de-DE" dirty="0" smtClean="0"/>
          </a:p>
        </p:txBody>
      </p:sp>
      <p:sp>
        <p:nvSpPr>
          <p:cNvPr id="10" name="Textplatzhalter 12"/>
          <p:cNvSpPr>
            <a:spLocks noGrp="1"/>
          </p:cNvSpPr>
          <p:nvPr>
            <p:ph type="body" sz="quarter" idx="17" hasCustomPrompt="1"/>
          </p:nvPr>
        </p:nvSpPr>
        <p:spPr>
          <a:xfrm>
            <a:off x="288000" y="24876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322005808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st slide Contact, 2nd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45540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8" name="Textplatzhalter 1"/>
          <p:cNvSpPr>
            <a:spLocks noGrp="1"/>
          </p:cNvSpPr>
          <p:nvPr>
            <p:ph type="body" sz="quarter" idx="14" hasCustomPrompt="1"/>
          </p:nvPr>
        </p:nvSpPr>
        <p:spPr>
          <a:xfrm>
            <a:off x="287999" y="5086800"/>
            <a:ext cx="4154400" cy="1076400"/>
          </a:xfrm>
          <a:prstGeom prst="rect">
            <a:avLst/>
          </a:prstGeom>
        </p:spPr>
        <p:txBody>
          <a:bodyPr lIns="0" tIns="0" rIns="0" bIns="0" anchor="t"/>
          <a:lstStyle>
            <a:lvl1pPr marL="0" indent="0">
              <a:buNone/>
              <a:defRPr sz="1400" baseline="0"/>
            </a:lvl1pPr>
          </a:lstStyle>
          <a:p>
            <a:r>
              <a:rPr lang="de-DE" dirty="0" smtClean="0"/>
              <a:t>Business </a:t>
            </a:r>
            <a:r>
              <a:rPr lang="de-DE" dirty="0" err="1" smtClean="0"/>
              <a:t>address</a:t>
            </a:r>
            <a:endParaRPr lang="de-DE" dirty="0" smtClean="0"/>
          </a:p>
          <a:p>
            <a:endParaRPr lang="de-DE" dirty="0"/>
          </a:p>
        </p:txBody>
      </p:sp>
      <p:sp>
        <p:nvSpPr>
          <p:cNvPr id="11" name="Textplatzhalter 1"/>
          <p:cNvSpPr>
            <a:spLocks noGrp="1"/>
          </p:cNvSpPr>
          <p:nvPr>
            <p:ph type="body" sz="quarter" idx="16" hasCustomPrompt="1"/>
          </p:nvPr>
        </p:nvSpPr>
        <p:spPr>
          <a:xfrm>
            <a:off x="4701600" y="5086800"/>
            <a:ext cx="4154400" cy="1076400"/>
          </a:xfrm>
          <a:prstGeom prst="rect">
            <a:avLst/>
          </a:prstGeom>
        </p:spPr>
        <p:txBody>
          <a:bodyPr lIns="0" tIns="0" rIns="0" bIns="0" anchor="t"/>
          <a:lstStyle>
            <a:lvl1pPr marL="0" indent="0">
              <a:buNone/>
              <a:defRPr sz="1400" baseline="0"/>
            </a:lvl1pPr>
          </a:lstStyle>
          <a:p>
            <a:r>
              <a:rPr lang="de-DE" sz="1400" dirty="0" err="1" smtClean="0"/>
              <a:t>Contact</a:t>
            </a:r>
            <a:r>
              <a:rPr lang="de-DE" sz="1400" dirty="0" smtClean="0"/>
              <a:t> </a:t>
            </a:r>
            <a:r>
              <a:rPr lang="de-DE" sz="1400" dirty="0" err="1" smtClean="0"/>
              <a:t>information</a:t>
            </a:r>
            <a:endParaRPr lang="de-DE" sz="1400" dirty="0"/>
          </a:p>
        </p:txBody>
      </p:sp>
      <p:sp>
        <p:nvSpPr>
          <p:cNvPr id="13" name="Textplatzhalter 12"/>
          <p:cNvSpPr>
            <a:spLocks noGrp="1"/>
          </p:cNvSpPr>
          <p:nvPr>
            <p:ph type="body" sz="quarter" idx="17" hasCustomPrompt="1"/>
          </p:nvPr>
        </p:nvSpPr>
        <p:spPr>
          <a:xfrm>
            <a:off x="288000" y="47268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268369142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42752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artner, 1st Version">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7"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8"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9"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0"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1"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2"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3"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4"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418489082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st slide Partner, 2nd Version">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7585200" y="5706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18" hasCustomPrompt="1"/>
          </p:nvPr>
        </p:nvSpPr>
        <p:spPr>
          <a:xfrm>
            <a:off x="288000" y="5706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9"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0"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7"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8"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9"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0"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1"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2"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3"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4"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81680099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7" name="Textplatzhalter 6"/>
          <p:cNvSpPr>
            <a:spLocks noGrp="1"/>
          </p:cNvSpPr>
          <p:nvPr>
            <p:ph type="body" sz="quarter" idx="12" hasCustomPrompt="1"/>
          </p:nvPr>
        </p:nvSpPr>
        <p:spPr>
          <a:xfrm>
            <a:off x="287338" y="871200"/>
            <a:ext cx="8569325" cy="5292000"/>
          </a:xfrm>
          <a:prstGeom prst="rect">
            <a:avLst/>
          </a:prstGeom>
        </p:spPr>
        <p:txBody>
          <a:bodyPr lIns="0" tIns="0" rIns="0" bIns="0"/>
          <a:lstStyle>
            <a:lvl1pPr marL="0" indent="0">
              <a:buFontTx/>
              <a:buNone/>
              <a:defRPr/>
            </a:lvl1pPr>
          </a:lstStyle>
          <a:p>
            <a:pPr lvl="0"/>
            <a:r>
              <a:rPr lang="de-DE" dirty="0" smtClean="0"/>
              <a:t>Text Area</a:t>
            </a:r>
          </a:p>
        </p:txBody>
      </p:sp>
    </p:spTree>
    <p:extLst>
      <p:ext uri="{BB962C8B-B14F-4D97-AF65-F5344CB8AC3E}">
        <p14:creationId xmlns:p14="http://schemas.microsoft.com/office/powerpoint/2010/main" val="130120584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icture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6192000" y="1094400"/>
            <a:ext cx="26640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6192000" y="5662800"/>
            <a:ext cx="26640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5648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5608350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icture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4701600" y="1094400"/>
            <a:ext cx="41544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4701600" y="5662800"/>
            <a:ext cx="41544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4154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215921181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0" name="Textplatzhalter 9"/>
          <p:cNvSpPr>
            <a:spLocks noGrp="1"/>
          </p:cNvSpPr>
          <p:nvPr>
            <p:ph type="body" sz="quarter" idx="13" hasCustomPrompt="1"/>
          </p:nvPr>
        </p:nvSpPr>
        <p:spPr>
          <a:xfrm>
            <a:off x="287337" y="5662800"/>
            <a:ext cx="8568000" cy="499533"/>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5" name="Bildplatzhalter 3"/>
          <p:cNvSpPr>
            <a:spLocks noGrp="1"/>
          </p:cNvSpPr>
          <p:nvPr>
            <p:ph type="pic" sz="quarter" idx="14" hasCustomPrompt="1"/>
          </p:nvPr>
        </p:nvSpPr>
        <p:spPr>
          <a:xfrm>
            <a:off x="288000" y="1094400"/>
            <a:ext cx="8568000" cy="4456800"/>
          </a:xfrm>
          <a:prstGeom prst="rect">
            <a:avLst/>
          </a:prstGeom>
        </p:spPr>
        <p:txBody>
          <a:bodyPr/>
          <a:lstStyle>
            <a:lvl1pPr marL="0" indent="0">
              <a:buNone/>
              <a:defRPr/>
            </a:lvl1pPr>
          </a:lstStyle>
          <a:p>
            <a:r>
              <a:rPr lang="en-US" dirty="0" smtClean="0"/>
              <a:t>Add picture by clicking the icon</a:t>
            </a:r>
            <a:endParaRPr lang="de-DE" dirty="0"/>
          </a:p>
        </p:txBody>
      </p:sp>
    </p:spTree>
    <p:extLst>
      <p:ext uri="{BB962C8B-B14F-4D97-AF65-F5344CB8AC3E}">
        <p14:creationId xmlns:p14="http://schemas.microsoft.com/office/powerpoint/2010/main" val="20306313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9" name="Diagrammplatzhalter 8"/>
          <p:cNvSpPr>
            <a:spLocks noGrp="1"/>
          </p:cNvSpPr>
          <p:nvPr>
            <p:ph type="chart" sz="quarter" idx="13" hasCustomPrompt="1"/>
          </p:nvPr>
        </p:nvSpPr>
        <p:spPr>
          <a:xfrm>
            <a:off x="287338" y="871200"/>
            <a:ext cx="8569325" cy="5292000"/>
          </a:xfrm>
          <a:prstGeom prst="rect">
            <a:avLst/>
          </a:prstGeom>
        </p:spPr>
        <p:txBody>
          <a:bodyPr lIns="90000" tIns="46800" rIns="90000" bIns="46800"/>
          <a:lstStyle>
            <a:lvl1pPr marL="0" indent="0">
              <a:buNone/>
              <a:defRPr/>
            </a:lvl1pPr>
          </a:lstStyle>
          <a:p>
            <a:r>
              <a:rPr lang="en-US" dirty="0" smtClean="0"/>
              <a:t>Add chart by clicking the icon</a:t>
            </a:r>
            <a:endParaRPr lang="de-DE" dirty="0"/>
          </a:p>
        </p:txBody>
      </p:sp>
    </p:spTree>
    <p:extLst>
      <p:ext uri="{BB962C8B-B14F-4D97-AF65-F5344CB8AC3E}">
        <p14:creationId xmlns:p14="http://schemas.microsoft.com/office/powerpoint/2010/main" val="68284850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68494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mple Title, 1st Version">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4" name="Rechteck 3"/>
          <p:cNvSpPr/>
          <p:nvPr userDrawn="1"/>
        </p:nvSpPr>
        <p:spPr>
          <a:xfrm>
            <a:off x="0" y="0"/>
            <a:ext cx="9144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dirty="0" smtClean="0"/>
              <a:t>Sample Title, 1st Version</a:t>
            </a:r>
            <a:endParaRPr lang="en-US" dirty="0"/>
          </a:p>
        </p:txBody>
      </p:sp>
      <p:sp>
        <p:nvSpPr>
          <p:cNvPr id="6"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Tree>
    <p:extLst>
      <p:ext uri="{BB962C8B-B14F-4D97-AF65-F5344CB8AC3E}">
        <p14:creationId xmlns:p14="http://schemas.microsoft.com/office/powerpoint/2010/main" val="392245595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mple Title, 2nd Version">
    <p:spTree>
      <p:nvGrpSpPr>
        <p:cNvPr id="1" name=""/>
        <p:cNvGrpSpPr/>
        <p:nvPr/>
      </p:nvGrpSpPr>
      <p:grpSpPr>
        <a:xfrm>
          <a:off x="0" y="0"/>
          <a:ext cx="0" cy="0"/>
          <a:chOff x="0" y="0"/>
          <a:chExt cx="0" cy="0"/>
        </a:xfrm>
      </p:grpSpPr>
      <p:sp>
        <p:nvSpPr>
          <p:cNvPr id="3" name="Rechteck 2"/>
          <p:cNvSpPr/>
          <p:nvPr userDrawn="1"/>
        </p:nvSpPr>
        <p:spPr>
          <a:xfrm>
            <a:off x="0" y="0"/>
            <a:ext cx="9144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2nd Version</a:t>
            </a:r>
            <a:endParaRPr lang="en-US" dirty="0"/>
          </a:p>
        </p:txBody>
      </p:sp>
      <p:sp>
        <p:nvSpPr>
          <p:cNvPr id="5"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6"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1252324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8" y="7416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p:nvSpPr>
        <p:spPr>
          <a:xfrm>
            <a:off x="681566" y="6305154"/>
            <a:ext cx="2700000"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A study on the modeling of the distribution automation systems using Petri Nets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H</a:t>
            </a:r>
            <a:r>
              <a:rPr lang="en-US" altLang="zh-CN" sz="900" dirty="0" smtClean="0">
                <a:solidFill>
                  <a:srgbClr val="9D9EA0"/>
                </a:solidFill>
              </a:rPr>
              <a:t>uiyuan Xiao|09.10.2017 </a:t>
            </a:r>
            <a:endParaRPr lang="de-DE" dirty="0"/>
          </a:p>
        </p:txBody>
      </p:sp>
      <p:cxnSp>
        <p:nvCxnSpPr>
          <p:cNvPr id="12" name="Gerader Verbinder 11"/>
          <p:cNvCxnSpPr/>
          <p:nvPr/>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288000" y="6372000"/>
            <a:ext cx="655637"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a:t>
            </a:fld>
            <a:endParaRPr lang="de-DE" sz="900" dirty="0">
              <a:solidFill>
                <a:srgbClr val="9D9EA0"/>
              </a:solidFill>
            </a:endParaRPr>
          </a:p>
        </p:txBody>
      </p:sp>
      <p:pic>
        <p:nvPicPr>
          <p:cNvPr id="15" name="Grafik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6" name="Grafik 15"/>
          <p:cNvPicPr>
            <a:picLocks/>
          </p:cNvPicPr>
          <p:nvPr userDrawn="1"/>
        </p:nvPicPr>
        <p:blipFill>
          <a:blip r:embed="rId10">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798" r:id="rId7"/>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457" userDrawn="1">
          <p15:clr>
            <a:srgbClr val="F26B43"/>
          </p15:clr>
        </p15:guide>
        <p15:guide id="2" orient="horz" pos="2863" userDrawn="1">
          <p15:clr>
            <a:srgbClr val="F26B43"/>
          </p15:clr>
        </p15:guide>
        <p15:guide id="3" pos="181" userDrawn="1">
          <p15:clr>
            <a:srgbClr val="F26B43"/>
          </p15:clr>
        </p15:guide>
        <p15:guide id="4" pos="5579" userDrawn="1">
          <p15:clr>
            <a:srgbClr val="F26B43"/>
          </p15:clr>
        </p15:guide>
        <p15:guide id="5" pos="1950" userDrawn="1">
          <p15:clr>
            <a:srgbClr val="F26B43"/>
          </p15:clr>
        </p15:guide>
        <p15:guide id="6" pos="2064" userDrawn="1">
          <p15:clr>
            <a:srgbClr val="F26B43"/>
          </p15:clr>
        </p15:guide>
        <p15:guide id="7" pos="3696" userDrawn="1">
          <p15:clr>
            <a:srgbClr val="F26B43"/>
          </p15:clr>
        </p15:guide>
        <p15:guide id="8" pos="38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p:cNvSpPr/>
          <p:nvPr userDrawn="1"/>
        </p:nvSpPr>
        <p:spPr>
          <a:xfrm>
            <a:off x="6061446"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8" name="Grafik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9" name="Grafik 18"/>
          <p:cNvPicPr>
            <a:picLocks/>
          </p:cNvPicPr>
          <p:nvPr userDrawn="1"/>
        </p:nvPicPr>
        <p:blipFill>
          <a:blip r:embed="rId15">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pic>
        <p:nvPicPr>
          <p:cNvPr id="3" name="Grafik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078800" y="6350400"/>
            <a:ext cx="1881600"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457">
          <p15:clr>
            <a:srgbClr val="F26B43"/>
          </p15:clr>
        </p15:guide>
        <p15:guide id="2" orient="horz" pos="2863">
          <p15:clr>
            <a:srgbClr val="F26B43"/>
          </p15:clr>
        </p15:guide>
        <p15:guide id="3" pos="181">
          <p15:clr>
            <a:srgbClr val="F26B43"/>
          </p15:clr>
        </p15:guide>
        <p15:guide id="4" pos="5579">
          <p15:clr>
            <a:srgbClr val="F26B43"/>
          </p15:clr>
        </p15:guide>
        <p15:guide id="5" pos="1950">
          <p15:clr>
            <a:srgbClr val="F26B43"/>
          </p15:clr>
        </p15:guide>
        <p15:guide id="6" pos="2064">
          <p15:clr>
            <a:srgbClr val="F26B43"/>
          </p15:clr>
        </p15:guide>
        <p15:guide id="7" pos="3696">
          <p15:clr>
            <a:srgbClr val="F26B43"/>
          </p15:clr>
        </p15:guide>
        <p15:guide id="8" pos="38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xxx@eonerc.rwth-aachen.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172375" y="6323725"/>
            <a:ext cx="3240000" cy="215444"/>
          </a:xfrm>
        </p:spPr>
        <p:txBody>
          <a:bodyPr/>
          <a:lstStyle/>
          <a:p>
            <a:pPr algn="ctr"/>
            <a:r>
              <a:rPr lang="de-DE" altLang="zh-CN" dirty="0" smtClean="0"/>
              <a:t>H</a:t>
            </a:r>
            <a:r>
              <a:rPr lang="en-US" altLang="zh-CN" dirty="0" smtClean="0"/>
              <a:t>uiyuan </a:t>
            </a:r>
            <a:r>
              <a:rPr lang="en-US" altLang="zh-CN" dirty="0"/>
              <a:t>Xiao</a:t>
            </a:r>
          </a:p>
        </p:txBody>
      </p:sp>
      <p:sp>
        <p:nvSpPr>
          <p:cNvPr id="3" name="Titel 2"/>
          <p:cNvSpPr>
            <a:spLocks noGrp="1"/>
          </p:cNvSpPr>
          <p:nvPr>
            <p:ph type="ctrTitle"/>
          </p:nvPr>
        </p:nvSpPr>
        <p:spPr>
          <a:xfrm>
            <a:off x="288000" y="2487599"/>
            <a:ext cx="8568000" cy="953399"/>
          </a:xfrm>
        </p:spPr>
        <p:txBody>
          <a:bodyPr/>
          <a:lstStyle/>
          <a:p>
            <a:pPr algn="ctr"/>
            <a:r>
              <a:rPr lang="en-US" altLang="zh-CN" dirty="0"/>
              <a:t>A study on the </a:t>
            </a:r>
            <a:r>
              <a:rPr lang="en-US" altLang="zh-CN" dirty="0" smtClean="0"/>
              <a:t>modeling </a:t>
            </a:r>
            <a:r>
              <a:rPr lang="en-US" altLang="zh-CN" dirty="0"/>
              <a:t>of the distribution automation systems using Petri Nets</a:t>
            </a:r>
            <a:endParaRPr lang="de-DE" dirty="0"/>
          </a:p>
        </p:txBody>
      </p:sp>
      <p:sp>
        <p:nvSpPr>
          <p:cNvPr id="4" name="Untertitel 3"/>
          <p:cNvSpPr>
            <a:spLocks noGrp="1"/>
          </p:cNvSpPr>
          <p:nvPr>
            <p:ph type="subTitle" idx="1"/>
          </p:nvPr>
        </p:nvSpPr>
        <p:spPr>
          <a:xfrm>
            <a:off x="258467" y="3807821"/>
            <a:ext cx="8568000" cy="1655762"/>
          </a:xfrm>
        </p:spPr>
        <p:txBody>
          <a:bodyPr/>
          <a:lstStyle/>
          <a:p>
            <a:pPr algn="ctr"/>
            <a:r>
              <a:rPr lang="de-DE" dirty="0" smtClean="0"/>
              <a:t>S</a:t>
            </a:r>
            <a:r>
              <a:rPr lang="en-US" altLang="zh-CN" dirty="0" smtClean="0"/>
              <a:t>tudent</a:t>
            </a:r>
            <a:r>
              <a:rPr lang="de-DE" altLang="zh-CN" dirty="0" smtClean="0"/>
              <a:t>: H</a:t>
            </a:r>
            <a:r>
              <a:rPr lang="en-US" altLang="zh-CN" dirty="0" smtClean="0"/>
              <a:t>uiyuan Xiao</a:t>
            </a:r>
          </a:p>
          <a:p>
            <a:pPr algn="ctr"/>
            <a:r>
              <a:rPr lang="en-US" altLang="zh-CN" dirty="0" smtClean="0"/>
              <a:t>Professor</a:t>
            </a:r>
            <a:r>
              <a:rPr lang="de-DE" altLang="zh-CN" dirty="0"/>
              <a:t>:</a:t>
            </a:r>
            <a:r>
              <a:rPr lang="en-US" altLang="zh-CN" dirty="0" smtClean="0"/>
              <a:t> </a:t>
            </a:r>
            <a:r>
              <a:rPr lang="en-US" altLang="zh-CN" dirty="0"/>
              <a:t>Prof. Antonello Monti</a:t>
            </a:r>
          </a:p>
          <a:p>
            <a:pPr algn="ctr"/>
            <a:r>
              <a:rPr lang="en-US" altLang="zh-CN" dirty="0" smtClean="0"/>
              <a:t>Supervisor</a:t>
            </a:r>
            <a:r>
              <a:rPr lang="de-DE" altLang="zh-CN" dirty="0"/>
              <a:t>:</a:t>
            </a:r>
            <a:r>
              <a:rPr lang="en-US" altLang="zh-CN" dirty="0" smtClean="0"/>
              <a:t> </a:t>
            </a:r>
            <a:r>
              <a:rPr lang="en-US" altLang="zh-CN" dirty="0"/>
              <a:t>Abhinav Sadu</a:t>
            </a:r>
          </a:p>
        </p:txBody>
      </p:sp>
    </p:spTree>
    <p:extLst>
      <p:ext uri="{BB962C8B-B14F-4D97-AF65-F5344CB8AC3E}">
        <p14:creationId xmlns:p14="http://schemas.microsoft.com/office/powerpoint/2010/main" val="38136408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1230" y="183077"/>
            <a:ext cx="8406615" cy="543600"/>
          </a:xfrm>
        </p:spPr>
        <p:txBody>
          <a:bodyPr/>
          <a:lstStyle/>
          <a:p>
            <a:r>
              <a:rPr lang="en-US" altLang="zh-CN" dirty="0"/>
              <a:t>Performance </a:t>
            </a:r>
            <a:r>
              <a:rPr lang="en-US" altLang="zh-CN" dirty="0" smtClean="0"/>
              <a:t>analysis</a:t>
            </a:r>
            <a:br>
              <a:rPr lang="en-US" altLang="zh-CN" dirty="0" smtClean="0"/>
            </a:br>
            <a:r>
              <a:rPr lang="en-US" altLang="zh-CN" dirty="0" smtClean="0"/>
              <a:t>STPN: Calculation </a:t>
            </a:r>
            <a:r>
              <a:rPr lang="en-US" altLang="zh-CN" dirty="0"/>
              <a:t>method of </a:t>
            </a:r>
            <a:r>
              <a:rPr lang="en-US" altLang="zh-CN" dirty="0" smtClean="0"/>
              <a:t>dependability</a:t>
            </a:r>
            <a:endParaRPr lang="de-DE" sz="2800" dirty="0"/>
          </a:p>
        </p:txBody>
      </p:sp>
      <p:sp>
        <p:nvSpPr>
          <p:cNvPr id="5" name="Textplatzhalter 4"/>
          <p:cNvSpPr>
            <a:spLocks noGrp="1"/>
          </p:cNvSpPr>
          <p:nvPr>
            <p:ph type="body" sz="quarter" idx="16"/>
          </p:nvPr>
        </p:nvSpPr>
        <p:spPr>
          <a:xfrm>
            <a:off x="287338" y="871200"/>
            <a:ext cx="8290047" cy="5342032"/>
          </a:xfrm>
        </p:spPr>
        <p:txBody>
          <a:bodyPr/>
          <a:lstStyle/>
          <a:p>
            <a:r>
              <a:rPr lang="en-US" altLang="zh-CN" sz="2000" dirty="0" smtClean="0"/>
              <a:t> </a:t>
            </a:r>
            <a:r>
              <a:rPr lang="en-US" altLang="zh-CN" sz="2000" dirty="0"/>
              <a:t>C</a:t>
            </a:r>
            <a:r>
              <a:rPr lang="en-US" altLang="zh-CN" sz="2000" dirty="0" smtClean="0"/>
              <a:t>alculation </a:t>
            </a:r>
            <a:r>
              <a:rPr lang="en-US" altLang="zh-CN" sz="2000" dirty="0"/>
              <a:t>method of </a:t>
            </a:r>
            <a:r>
              <a:rPr lang="en-US" altLang="zh-CN" sz="2000" dirty="0" smtClean="0"/>
              <a:t>dependability for both </a:t>
            </a:r>
            <a:r>
              <a:rPr lang="en-US" altLang="zh-CN" sz="2000" dirty="0"/>
              <a:t>steady-state and transient </a:t>
            </a:r>
            <a:r>
              <a:rPr lang="en-US" altLang="zh-CN" sz="2000" dirty="0" smtClean="0"/>
              <a:t>aspects involves </a:t>
            </a:r>
            <a:r>
              <a:rPr lang="en-US" altLang="zh-CN" sz="2000" dirty="0"/>
              <a:t>two steps</a:t>
            </a:r>
            <a:r>
              <a:rPr lang="en-US" altLang="zh-CN" sz="2000" dirty="0" smtClean="0"/>
              <a:t>:</a:t>
            </a:r>
          </a:p>
          <a:p>
            <a:pPr lvl="1"/>
            <a:r>
              <a:rPr lang="en-US" altLang="zh-CN" sz="2000" dirty="0" smtClean="0"/>
              <a:t>the </a:t>
            </a:r>
            <a:r>
              <a:rPr lang="en-US" altLang="zh-CN" sz="2000" dirty="0"/>
              <a:t>analysis of the equivalent </a:t>
            </a:r>
            <a:r>
              <a:rPr lang="en-US" altLang="zh-CN" sz="2000" dirty="0" smtClean="0"/>
              <a:t>Continuous </a:t>
            </a:r>
            <a:r>
              <a:rPr lang="en-US" altLang="zh-CN" sz="2000" dirty="0"/>
              <a:t>T</a:t>
            </a:r>
            <a:r>
              <a:rPr lang="en-US" altLang="zh-CN" sz="2000" dirty="0" smtClean="0"/>
              <a:t>ime </a:t>
            </a:r>
            <a:r>
              <a:rPr lang="en-US" altLang="zh-CN" sz="2000" dirty="0"/>
              <a:t>Markov C</a:t>
            </a:r>
            <a:r>
              <a:rPr lang="en-US" altLang="zh-CN" sz="2000" dirty="0" smtClean="0"/>
              <a:t>hain (CTMC)</a:t>
            </a:r>
          </a:p>
          <a:p>
            <a:pPr lvl="1"/>
            <a:r>
              <a:rPr lang="en-US" altLang="zh-CN" sz="2000" dirty="0" smtClean="0"/>
              <a:t>and </a:t>
            </a:r>
            <a:r>
              <a:rPr lang="en-US" altLang="zh-CN" sz="2000" dirty="0"/>
              <a:t>the computation of </a:t>
            </a:r>
            <a:r>
              <a:rPr lang="en-US" altLang="zh-CN" sz="2000" dirty="0" smtClean="0"/>
              <a:t>dependability</a:t>
            </a:r>
          </a:p>
          <a:p>
            <a:pPr marL="216000" lvl="1" indent="-216000" defTabSz="216000">
              <a:buSzPct val="115000"/>
              <a:buFont typeface="Arial" panose="020B0604020202020204" pitchFamily="34" charset="0"/>
              <a:buChar char="■"/>
              <a:tabLst>
                <a:tab pos="216000" algn="l"/>
              </a:tabLst>
            </a:pPr>
            <a:r>
              <a:rPr lang="en-US" altLang="zh-CN" sz="2000" dirty="0"/>
              <a:t>There are two equivalent methods to compute the steady</a:t>
            </a:r>
            <a:r>
              <a:rPr lang="en-US" altLang="zh-CN" sz="2000" dirty="0" smtClean="0"/>
              <a:t>-state </a:t>
            </a:r>
            <a:r>
              <a:rPr lang="en-US" altLang="zh-CN" sz="2000" dirty="0"/>
              <a:t>probability of CTMC. </a:t>
            </a:r>
          </a:p>
          <a:p>
            <a:pPr marL="0" indent="0">
              <a:buNone/>
            </a:pPr>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a:t>Specific mathematical calculations are very complex, fortunately </a:t>
            </a:r>
            <a:r>
              <a:rPr lang="en-US" altLang="zh-CN" sz="2000" dirty="0" smtClean="0"/>
              <a:t>ORIS's </a:t>
            </a:r>
            <a:r>
              <a:rPr lang="en-US" altLang="zh-CN" sz="2000" dirty="0"/>
              <a:t>own performance analysis </a:t>
            </a:r>
            <a:r>
              <a:rPr lang="en-US" altLang="zh-CN" sz="2000" dirty="0" smtClean="0"/>
              <a:t>tools can </a:t>
            </a:r>
            <a:r>
              <a:rPr lang="en-US" altLang="zh-CN" sz="2000" dirty="0"/>
              <a:t>quickly obtain </a:t>
            </a:r>
            <a:r>
              <a:rPr lang="en-US" altLang="zh-CN" sz="2000" dirty="0" smtClean="0"/>
              <a:t>analysis results (steady</a:t>
            </a:r>
            <a:r>
              <a:rPr lang="en-US" altLang="zh-CN" sz="2000" dirty="0"/>
              <a:t>-state </a:t>
            </a:r>
            <a:r>
              <a:rPr lang="en-US" altLang="zh-CN" sz="2000" dirty="0" smtClean="0"/>
              <a:t>failure probability</a:t>
            </a:r>
            <a:r>
              <a:rPr lang="en-US" altLang="zh-CN" sz="2000" dirty="0"/>
              <a:t>) both in data and graph.</a:t>
            </a:r>
            <a:endParaRPr lang="en-US" altLang="zh-CN" sz="2000" dirty="0" smtClean="0"/>
          </a:p>
          <a:p>
            <a:pPr marL="0" indent="0">
              <a:buNone/>
            </a:pPr>
            <a:r>
              <a:rPr lang="en-US" altLang="zh-CN" sz="2400" dirty="0" smtClean="0"/>
              <a:t>   </a:t>
            </a:r>
            <a:endParaRPr lang="de-DE" altLang="zh-CN" sz="2400" dirty="0"/>
          </a:p>
        </p:txBody>
      </p:sp>
      <p:pic>
        <p:nvPicPr>
          <p:cNvPr id="7" name="图片 6" descr="Snip20170714_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93" y="3077307"/>
            <a:ext cx="3581400" cy="1778000"/>
          </a:xfrm>
          <a:prstGeom prst="rect">
            <a:avLst/>
          </a:prstGeom>
        </p:spPr>
      </p:pic>
      <p:pic>
        <p:nvPicPr>
          <p:cNvPr id="8" name="图片 7" descr="Snip20170714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992" y="3008921"/>
            <a:ext cx="2731035" cy="932962"/>
          </a:xfrm>
          <a:prstGeom prst="rect">
            <a:avLst/>
          </a:prstGeom>
        </p:spPr>
      </p:pic>
      <p:pic>
        <p:nvPicPr>
          <p:cNvPr id="9" name="图片 8" descr="Snip20170714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731" y="4193931"/>
            <a:ext cx="1651000" cy="482600"/>
          </a:xfrm>
          <a:prstGeom prst="rect">
            <a:avLst/>
          </a:prstGeom>
        </p:spPr>
      </p:pic>
      <p:pic>
        <p:nvPicPr>
          <p:cNvPr id="11" name="图片 10" descr="Snip20170714_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447" y="3106616"/>
            <a:ext cx="428585" cy="1660769"/>
          </a:xfrm>
          <a:prstGeom prst="rect">
            <a:avLst/>
          </a:prstGeom>
        </p:spPr>
      </p:pic>
      <p:pic>
        <p:nvPicPr>
          <p:cNvPr id="3" name="图片 2" descr="Snip20170804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0651" y="5266857"/>
            <a:ext cx="283699" cy="295520"/>
          </a:xfrm>
          <a:prstGeom prst="rect">
            <a:avLst/>
          </a:prstGeom>
        </p:spPr>
      </p:pic>
    </p:spTree>
    <p:extLst>
      <p:ext uri="{BB962C8B-B14F-4D97-AF65-F5344CB8AC3E}">
        <p14:creationId xmlns:p14="http://schemas.microsoft.com/office/powerpoint/2010/main" val="2345868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Performance</a:t>
            </a:r>
            <a:r>
              <a:rPr lang="de-DE" altLang="zh-CN" dirty="0" smtClean="0"/>
              <a:t> </a:t>
            </a:r>
            <a:r>
              <a:rPr lang="en-US" altLang="zh-CN" dirty="0" smtClean="0"/>
              <a:t>analysis</a:t>
            </a:r>
            <a:br>
              <a:rPr lang="en-US" altLang="zh-CN" dirty="0" smtClean="0"/>
            </a:br>
            <a:r>
              <a:rPr lang="en-US" altLang="zh-CN" dirty="0" smtClean="0"/>
              <a:t>Centralized Automation(CA) vs. IDE4L</a:t>
            </a:r>
            <a:endParaRPr lang="de-DE" dirty="0"/>
          </a:p>
        </p:txBody>
      </p:sp>
      <p:sp>
        <p:nvSpPr>
          <p:cNvPr id="3" name="Textplatzhalter 2"/>
          <p:cNvSpPr>
            <a:spLocks noGrp="1"/>
          </p:cNvSpPr>
          <p:nvPr>
            <p:ph type="body" sz="quarter" idx="12"/>
          </p:nvPr>
        </p:nvSpPr>
        <p:spPr>
          <a:xfrm>
            <a:off x="299876" y="830668"/>
            <a:ext cx="4127699" cy="742462"/>
          </a:xfrm>
        </p:spPr>
        <p:txBody>
          <a:bodyPr/>
          <a:lstStyle/>
          <a:p>
            <a:pPr marL="342900" indent="-342900">
              <a:buFont typeface="Wingdings" charset="2"/>
              <a:buChar char="n"/>
            </a:pPr>
            <a:r>
              <a:rPr lang="de-DE" altLang="zh-CN" sz="1600" dirty="0"/>
              <a:t>Centralized </a:t>
            </a:r>
            <a:r>
              <a:rPr lang="en-US" altLang="zh-CN" sz="1600" dirty="0" smtClean="0"/>
              <a:t>automation</a:t>
            </a:r>
            <a:r>
              <a:rPr lang="de-DE" altLang="zh-CN" sz="1600" dirty="0" smtClean="0"/>
              <a:t>(</a:t>
            </a:r>
            <a:r>
              <a:rPr lang="de-DE" altLang="zh-CN" sz="1600" dirty="0"/>
              <a:t>CA) architecture</a:t>
            </a:r>
            <a:endParaRPr lang="de-DE" altLang="zh-CN" sz="1600" dirty="0" smtClean="0"/>
          </a:p>
          <a:p>
            <a:pPr marL="342900" indent="-342900">
              <a:buFont typeface="Wingdings" charset="2"/>
              <a:buChar char="n"/>
            </a:pPr>
            <a:r>
              <a:rPr lang="en-US" altLang="zh-CN" sz="1600" dirty="0" smtClean="0">
                <a:solidFill>
                  <a:srgbClr val="FF0000"/>
                </a:solidFill>
              </a:rPr>
              <a:t>only </a:t>
            </a:r>
            <a:r>
              <a:rPr lang="en-US" altLang="zh-CN" sz="1600" dirty="0">
                <a:solidFill>
                  <a:srgbClr val="FF0000"/>
                </a:solidFill>
              </a:rPr>
              <a:t>one 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18" y="1660801"/>
            <a:ext cx="3928498" cy="2782238"/>
          </a:xfrm>
          <a:prstGeom prst="rect">
            <a:avLst/>
          </a:prstGeom>
        </p:spPr>
      </p:pic>
      <p:sp>
        <p:nvSpPr>
          <p:cNvPr id="5" name="Textplatzhalter 2"/>
          <p:cNvSpPr txBox="1">
            <a:spLocks/>
          </p:cNvSpPr>
          <p:nvPr/>
        </p:nvSpPr>
        <p:spPr>
          <a:xfrm>
            <a:off x="4794209" y="853999"/>
            <a:ext cx="4096220" cy="119237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architecture</a:t>
            </a:r>
          </a:p>
          <a:p>
            <a:pPr marL="342900" indent="-342900">
              <a:buFont typeface="Wingdings" charset="2"/>
              <a:buChar char="n"/>
            </a:pPr>
            <a:r>
              <a:rPr lang="en-US" altLang="zh-CN" sz="1600" dirty="0">
                <a:solidFill>
                  <a:srgbClr val="FF0000"/>
                </a:solidFill>
              </a:rPr>
              <a:t>O</a:t>
            </a:r>
            <a:r>
              <a:rPr lang="en-US" altLang="zh-CN" sz="1600" dirty="0" smtClean="0">
                <a:solidFill>
                  <a:srgbClr val="FF0000"/>
                </a:solidFill>
              </a:rPr>
              <a:t>ne Sensors, three IEDs, three PSAUs </a:t>
            </a:r>
            <a:r>
              <a:rPr lang="en-US" altLang="zh-CN" sz="1600" dirty="0" smtClean="0"/>
              <a:t>and</a:t>
            </a:r>
            <a:r>
              <a:rPr lang="en-US" altLang="zh-CN" sz="1600" dirty="0" smtClean="0">
                <a:solidFill>
                  <a:srgbClr val="FF0000"/>
                </a:solidFill>
              </a:rPr>
              <a:t> one DMS </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988" y="2094302"/>
            <a:ext cx="4727628" cy="195692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92" y="4759203"/>
            <a:ext cx="7714923" cy="1347167"/>
          </a:xfrm>
          <a:prstGeom prst="rect">
            <a:avLst/>
          </a:prstGeom>
        </p:spPr>
      </p:pic>
    </p:spTree>
    <p:extLst>
      <p:ext uri="{BB962C8B-B14F-4D97-AF65-F5344CB8AC3E}">
        <p14:creationId xmlns:p14="http://schemas.microsoft.com/office/powerpoint/2010/main" val="25070241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Protection approaches</a:t>
            </a:r>
            <a:br>
              <a:rPr lang="en-US" altLang="zh-CN" dirty="0"/>
            </a:br>
            <a:r>
              <a:rPr lang="en-US" altLang="zh-CN" dirty="0"/>
              <a:t>DMS-backup strategy</a:t>
            </a:r>
          </a:p>
        </p:txBody>
      </p:sp>
      <p:sp>
        <p:nvSpPr>
          <p:cNvPr id="3" name="Textplatzhalter 2"/>
          <p:cNvSpPr>
            <a:spLocks noGrp="1"/>
          </p:cNvSpPr>
          <p:nvPr>
            <p:ph type="body" sz="quarter" idx="12"/>
          </p:nvPr>
        </p:nvSpPr>
        <p:spPr>
          <a:xfrm>
            <a:off x="237459" y="801077"/>
            <a:ext cx="4207755" cy="1068886"/>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DMS-backup strategy</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r>
              <a:rPr lang="en-US" altLang="zh-CN" sz="1600" dirty="0" smtClean="0">
                <a:solidFill>
                  <a:srgbClr val="FF0000"/>
                </a:solidFill>
              </a:rPr>
              <a:t>with Backup strategy</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2" y="2089838"/>
            <a:ext cx="4517059" cy="164581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38" y="3758479"/>
            <a:ext cx="7026550" cy="1253968"/>
          </a:xfrm>
          <a:prstGeom prst="rect">
            <a:avLst/>
          </a:prstGeom>
        </p:spPr>
      </p:pic>
      <p:sp>
        <p:nvSpPr>
          <p:cNvPr id="6" name="Textplatzhalter 2"/>
          <p:cNvSpPr txBox="1">
            <a:spLocks/>
          </p:cNvSpPr>
          <p:nvPr/>
        </p:nvSpPr>
        <p:spPr>
          <a:xfrm>
            <a:off x="4480493" y="801076"/>
            <a:ext cx="4311815" cy="107461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a:t>
            </a:r>
            <a:r>
              <a:rPr lang="en-US" altLang="zh-CN" sz="1600" dirty="0" smtClean="0"/>
              <a:t>Bad/Missing data detection/correction</a:t>
            </a:r>
          </a:p>
          <a:p>
            <a:pPr marL="342900" indent="-342900">
              <a:buFont typeface="Wingdings" charset="2"/>
              <a:buChar char="n"/>
            </a:pPr>
            <a:r>
              <a:rPr lang="de-DE" altLang="zh-CN" sz="1600" dirty="0" smtClean="0">
                <a:solidFill>
                  <a:srgbClr val="FF0000"/>
                </a:solidFill>
              </a:rPr>
              <a:t>One Sensor,  two separated IEDs, one PSAU </a:t>
            </a:r>
            <a:r>
              <a:rPr lang="de-DE" altLang="zh-CN" sz="1600" dirty="0" smtClean="0"/>
              <a:t>and</a:t>
            </a:r>
            <a:r>
              <a:rPr lang="de-DE" altLang="zh-CN" sz="1600" dirty="0" smtClean="0">
                <a:solidFill>
                  <a:srgbClr val="FF0000"/>
                </a:solidFill>
              </a:rPr>
              <a:t> one DMS</a:t>
            </a:r>
            <a:endParaRPr lang="de-DE" sz="1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03" y="1820525"/>
            <a:ext cx="4546936" cy="199221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116" y="5006357"/>
            <a:ext cx="7010055" cy="1225274"/>
          </a:xfrm>
          <a:prstGeom prst="rect">
            <a:avLst/>
          </a:prstGeom>
        </p:spPr>
      </p:pic>
      <p:sp>
        <p:nvSpPr>
          <p:cNvPr id="9" name="Titel 1"/>
          <p:cNvSpPr txBox="1">
            <a:spLocks/>
          </p:cNvSpPr>
          <p:nvPr/>
        </p:nvSpPr>
        <p:spPr>
          <a:xfrm>
            <a:off x="4338782" y="137629"/>
            <a:ext cx="4664100"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Bad/Missing data detection/correction</a:t>
            </a:r>
            <a:endParaRPr lang="en-US" altLang="zh-CN" dirty="0"/>
          </a:p>
        </p:txBody>
      </p:sp>
    </p:spTree>
    <p:extLst>
      <p:ext uri="{BB962C8B-B14F-4D97-AF65-F5344CB8AC3E}">
        <p14:creationId xmlns:p14="http://schemas.microsoft.com/office/powerpoint/2010/main" val="853457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8000" y="144000"/>
            <a:ext cx="3081190" cy="543600"/>
          </a:xfrm>
        </p:spPr>
        <p:txBody>
          <a:bodyPr/>
          <a:lstStyle/>
          <a:p>
            <a:r>
              <a:rPr lang="en-US" altLang="zh-CN" dirty="0"/>
              <a:t>Protection approaches</a:t>
            </a:r>
            <a:br>
              <a:rPr lang="en-US" altLang="zh-CN" dirty="0"/>
            </a:br>
            <a:r>
              <a:rPr lang="en-US" altLang="zh-CN" dirty="0" smtClean="0"/>
              <a:t>PSAU migration</a:t>
            </a:r>
            <a:endParaRPr lang="de-DE" dirty="0"/>
          </a:p>
        </p:txBody>
      </p:sp>
      <p:sp>
        <p:nvSpPr>
          <p:cNvPr id="3" name="Textplatzhalter 2"/>
          <p:cNvSpPr>
            <a:spLocks noGrp="1"/>
          </p:cNvSpPr>
          <p:nvPr>
            <p:ph type="body" sz="quarter" idx="12"/>
          </p:nvPr>
        </p:nvSpPr>
        <p:spPr>
          <a:xfrm>
            <a:off x="158758" y="762000"/>
            <a:ext cx="4339376" cy="1213810"/>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 PSAU</a:t>
            </a:r>
            <a:r>
              <a:rPr lang="en-US" altLang="zh-CN" sz="1600" dirty="0"/>
              <a:t> </a:t>
            </a:r>
            <a:r>
              <a:rPr lang="en-US" altLang="zh-CN" sz="1600" dirty="0" smtClean="0"/>
              <a:t>migration</a:t>
            </a:r>
            <a:r>
              <a:rPr lang="zh-CN" altLang="en-US" sz="1600" dirty="0" smtClean="0"/>
              <a:t>（</a:t>
            </a:r>
            <a:r>
              <a:rPr lang="en-US" altLang="zh-CN" sz="1600" dirty="0" smtClean="0"/>
              <a:t>migration of all the functions</a:t>
            </a:r>
            <a:r>
              <a:rPr lang="zh-CN" altLang="en-US" sz="1600" dirty="0" smtClean="0"/>
              <a:t>）</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one or three IED, three PSAUs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61" y="2137081"/>
            <a:ext cx="4234569" cy="139204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38" y="3707169"/>
            <a:ext cx="6991968" cy="1262333"/>
          </a:xfrm>
          <a:prstGeom prst="rect">
            <a:avLst/>
          </a:prstGeom>
        </p:spPr>
      </p:pic>
      <p:sp>
        <p:nvSpPr>
          <p:cNvPr id="6" name="Titel 1"/>
          <p:cNvSpPr txBox="1">
            <a:spLocks/>
          </p:cNvSpPr>
          <p:nvPr/>
        </p:nvSpPr>
        <p:spPr>
          <a:xfrm>
            <a:off x="4609736" y="144000"/>
            <a:ext cx="4333612"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PSAU double virtualization</a:t>
            </a:r>
            <a:endParaRPr lang="en-US" altLang="zh-CN" dirty="0"/>
          </a:p>
        </p:txBody>
      </p:sp>
      <p:sp>
        <p:nvSpPr>
          <p:cNvPr id="7" name="Textplatzhalter 2"/>
          <p:cNvSpPr txBox="1">
            <a:spLocks/>
          </p:cNvSpPr>
          <p:nvPr/>
        </p:nvSpPr>
        <p:spPr>
          <a:xfrm>
            <a:off x="4576835" y="740929"/>
            <a:ext cx="4437072" cy="1252522"/>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en-US" altLang="zh-CN" sz="1600" dirty="0"/>
              <a:t>Double virtualization: The functional and data layers, which will contain functional and data entities, will be logically separated.</a:t>
            </a:r>
            <a:r>
              <a:rPr lang="zh-CN" altLang="en-US" sz="1600" dirty="0"/>
              <a:t> </a:t>
            </a:r>
            <a:endParaRPr lang="de-DE" altLang="zh-CN" sz="1600" dirty="0"/>
          </a:p>
          <a:p>
            <a:pPr marL="342900" indent="-342900">
              <a:buFont typeface="Wingdings" charset="2"/>
              <a:buChar char="n"/>
            </a:pPr>
            <a:r>
              <a:rPr lang="de-DE" altLang="zh-CN" sz="1600" dirty="0" smtClean="0">
                <a:solidFill>
                  <a:srgbClr val="FF0000"/>
                </a:solidFill>
              </a:rPr>
              <a:t>One Sensor,  </a:t>
            </a:r>
            <a:r>
              <a:rPr lang="de-DE" altLang="zh-CN" sz="1600" dirty="0" smtClean="0">
                <a:solidFill>
                  <a:srgbClr val="FF0000"/>
                </a:solidFill>
              </a:rPr>
              <a:t>six IEDs, three PSAUs  </a:t>
            </a:r>
            <a:r>
              <a:rPr lang="de-DE" altLang="zh-CN" sz="1600" dirty="0" smtClean="0"/>
              <a:t>and</a:t>
            </a:r>
            <a:r>
              <a:rPr lang="de-DE" altLang="zh-CN" sz="1600" dirty="0" smtClean="0">
                <a:solidFill>
                  <a:srgbClr val="FF0000"/>
                </a:solidFill>
              </a:rPr>
              <a:t> one DMS</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917" y="2013831"/>
            <a:ext cx="4519622" cy="161493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44" y="5048383"/>
            <a:ext cx="7043044" cy="1218036"/>
          </a:xfrm>
          <a:prstGeom prst="rect">
            <a:avLst/>
          </a:prstGeom>
        </p:spPr>
      </p:pic>
    </p:spTree>
    <p:extLst>
      <p:ext uri="{BB962C8B-B14F-4D97-AF65-F5344CB8AC3E}">
        <p14:creationId xmlns:p14="http://schemas.microsoft.com/office/powerpoint/2010/main" val="3537547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Protection approaches</a:t>
            </a:r>
            <a:br>
              <a:rPr lang="en-US" altLang="zh-CN" dirty="0" smtClean="0"/>
            </a:br>
            <a:r>
              <a:rPr lang="en-US" altLang="zh-CN" dirty="0" smtClean="0"/>
              <a:t>IED separation</a:t>
            </a:r>
            <a:endParaRPr lang="de-DE" dirty="0"/>
          </a:p>
        </p:txBody>
      </p:sp>
      <p:sp>
        <p:nvSpPr>
          <p:cNvPr id="3" name="Textplatzhalter 2"/>
          <p:cNvSpPr>
            <a:spLocks noGrp="1"/>
          </p:cNvSpPr>
          <p:nvPr>
            <p:ph type="body" sz="quarter" idx="12"/>
          </p:nvPr>
        </p:nvSpPr>
        <p:spPr>
          <a:xfrm>
            <a:off x="296076" y="762000"/>
            <a:ext cx="4202058" cy="970026"/>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separated IEDs</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two IEDs</a:t>
            </a:r>
            <a:r>
              <a:rPr lang="de-DE" altLang="zh-CN" sz="1600" dirty="0" smtClean="0">
                <a:solidFill>
                  <a:srgbClr val="FF0000"/>
                </a:solidFill>
              </a:rPr>
              <a:t>(monitoring, control)</a:t>
            </a:r>
            <a:r>
              <a:rPr lang="en-US" altLang="zh-CN" sz="1600" dirty="0" smtClean="0">
                <a:solidFill>
                  <a:srgbClr val="FF0000"/>
                </a:solidFill>
              </a:rPr>
              <a:t>, 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3" y="1941720"/>
            <a:ext cx="4056568" cy="15479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36" y="3734023"/>
            <a:ext cx="7059539" cy="1257799"/>
          </a:xfrm>
          <a:prstGeom prst="rect">
            <a:avLst/>
          </a:prstGeom>
        </p:spPr>
      </p:pic>
      <p:sp>
        <p:nvSpPr>
          <p:cNvPr id="6" name="Titel 1"/>
          <p:cNvSpPr txBox="1">
            <a:spLocks/>
          </p:cNvSpPr>
          <p:nvPr/>
        </p:nvSpPr>
        <p:spPr>
          <a:xfrm>
            <a:off x="4656298" y="155271"/>
            <a:ext cx="4639845"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dirty="0" smtClean="0"/>
              <a:t>Protection approaches</a:t>
            </a:r>
            <a:br>
              <a:rPr lang="en-US" altLang="zh-CN" dirty="0" smtClean="0"/>
            </a:br>
            <a:r>
              <a:rPr lang="en-US" altLang="zh-CN" dirty="0" smtClean="0"/>
              <a:t>IED separation &amp; PSAU migration</a:t>
            </a:r>
            <a:endParaRPr lang="de-DE" dirty="0"/>
          </a:p>
        </p:txBody>
      </p:sp>
      <p:sp>
        <p:nvSpPr>
          <p:cNvPr id="7" name="Textplatzhalter 2"/>
          <p:cNvSpPr txBox="1">
            <a:spLocks/>
          </p:cNvSpPr>
          <p:nvPr/>
        </p:nvSpPr>
        <p:spPr>
          <a:xfrm>
            <a:off x="4622527" y="799179"/>
            <a:ext cx="4521473" cy="98257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PSAU</a:t>
            </a:r>
            <a:r>
              <a:rPr lang="en-US" altLang="zh-CN" sz="1600" dirty="0" smtClean="0"/>
              <a:t> migration and separated IEDs</a:t>
            </a:r>
            <a:endParaRPr lang="de-DE" altLang="zh-CN" sz="1600" dirty="0" smtClean="0"/>
          </a:p>
          <a:p>
            <a:pPr marL="342900" indent="-342900">
              <a:buFont typeface="Wingdings" charset="2"/>
              <a:buChar char="n"/>
            </a:pPr>
            <a:r>
              <a:rPr lang="en-US" altLang="zh-CN" sz="1600" dirty="0" smtClean="0">
                <a:solidFill>
                  <a:srgbClr val="FF0000"/>
                </a:solidFill>
              </a:rPr>
              <a:t>one Sensor,  six IEDs, three PSAUs </a:t>
            </a:r>
            <a:r>
              <a:rPr lang="en-US" altLang="zh-CN" sz="1600" dirty="0" smtClean="0"/>
              <a:t>and</a:t>
            </a:r>
            <a:r>
              <a:rPr lang="en-US" altLang="zh-CN" sz="1600" dirty="0" smtClean="0">
                <a:solidFill>
                  <a:srgbClr val="FF0000"/>
                </a:solidFill>
              </a:rPr>
              <a:t> one DMS </a:t>
            </a:r>
            <a:endParaRPr lang="de-DE" sz="16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677" y="2057276"/>
            <a:ext cx="4708182" cy="140713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843" y="4990334"/>
            <a:ext cx="7116106" cy="1246950"/>
          </a:xfrm>
          <a:prstGeom prst="rect">
            <a:avLst/>
          </a:prstGeom>
        </p:spPr>
      </p:pic>
    </p:spTree>
    <p:extLst>
      <p:ext uri="{BB962C8B-B14F-4D97-AF65-F5344CB8AC3E}">
        <p14:creationId xmlns:p14="http://schemas.microsoft.com/office/powerpoint/2010/main" val="14063987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3031" y="183077"/>
            <a:ext cx="8406615" cy="543600"/>
          </a:xfrm>
        </p:spPr>
        <p:txBody>
          <a:bodyPr/>
          <a:lstStyle/>
          <a:p>
            <a:r>
              <a:rPr lang="en-US" altLang="zh-CN" dirty="0"/>
              <a:t>Performance </a:t>
            </a:r>
            <a:r>
              <a:rPr lang="en-US" altLang="zh-CN" dirty="0" smtClean="0"/>
              <a:t>analysis</a:t>
            </a:r>
            <a:br>
              <a:rPr lang="en-US" altLang="zh-CN" dirty="0" smtClean="0"/>
            </a:br>
            <a:r>
              <a:rPr lang="en-US" altLang="zh-CN" dirty="0"/>
              <a:t>KPI: Key Performance Indicator</a:t>
            </a:r>
            <a:endParaRPr lang="de-DE" sz="2800" dirty="0"/>
          </a:p>
        </p:txBody>
      </p:sp>
      <p:sp>
        <p:nvSpPr>
          <p:cNvPr id="5" name="Textplatzhalter 4"/>
          <p:cNvSpPr>
            <a:spLocks noGrp="1"/>
          </p:cNvSpPr>
          <p:nvPr>
            <p:ph type="body" sz="quarter" idx="16"/>
          </p:nvPr>
        </p:nvSpPr>
        <p:spPr>
          <a:xfrm>
            <a:off x="317516" y="853559"/>
            <a:ext cx="4482311" cy="5342032"/>
          </a:xfrm>
        </p:spPr>
        <p:txBody>
          <a:bodyPr/>
          <a:lstStyle/>
          <a:p>
            <a:r>
              <a:rPr lang="en-US" altLang="zh-CN" dirty="0" smtClean="0"/>
              <a:t>1.Reliability</a:t>
            </a:r>
          </a:p>
          <a:p>
            <a:pPr lvl="1"/>
            <a:r>
              <a:rPr lang="en-US" altLang="zh-CN" sz="1800" dirty="0"/>
              <a:t>T</a:t>
            </a:r>
            <a:r>
              <a:rPr lang="en-US" altLang="zh-CN" sz="1800" dirty="0" smtClean="0"/>
              <a:t>he capability of each component </a:t>
            </a:r>
            <a:r>
              <a:rPr lang="en-US" altLang="zh-CN" sz="1800" dirty="0"/>
              <a:t>to continuously provide services without failures.</a:t>
            </a:r>
          </a:p>
          <a:p>
            <a:pPr marL="216100" lvl="1" indent="0">
              <a:buNone/>
            </a:pPr>
            <a:endParaRPr lang="en-US" altLang="zh-CN" sz="1800" dirty="0"/>
          </a:p>
          <a:p>
            <a:endParaRPr lang="de-DE" altLang="zh-CN" dirty="0"/>
          </a:p>
          <a:p>
            <a:pPr marL="0" indent="0">
              <a:buNone/>
            </a:pPr>
            <a:r>
              <a:rPr lang="de-DE" altLang="zh-CN" dirty="0" smtClean="0"/>
              <a:t>     </a:t>
            </a:r>
            <a:endParaRPr lang="en-US" altLang="zh-CN" dirty="0" smtClean="0"/>
          </a:p>
          <a:p>
            <a:endParaRPr lang="en-US" altLang="zh-CN" dirty="0"/>
          </a:p>
          <a:p>
            <a:pPr lvl="0">
              <a:buClr>
                <a:srgbClr val="DD402D"/>
              </a:buClr>
            </a:pPr>
            <a:r>
              <a:rPr lang="en-US" altLang="zh-CN" dirty="0" smtClean="0">
                <a:solidFill>
                  <a:prstClr val="black"/>
                </a:solidFill>
              </a:rPr>
              <a:t>2.Availability:</a:t>
            </a:r>
            <a:r>
              <a:rPr lang="en-US" altLang="zh-CN" dirty="0"/>
              <a:t> </a:t>
            </a:r>
            <a:endParaRPr lang="en-US" altLang="zh-CN" dirty="0" smtClean="0"/>
          </a:p>
          <a:p>
            <a:pPr lvl="1"/>
            <a:r>
              <a:rPr lang="en-US" altLang="zh-CN" sz="1800" dirty="0"/>
              <a:t>The capacity </a:t>
            </a:r>
            <a:r>
              <a:rPr lang="en-US" altLang="zh-CN" sz="1800" dirty="0" smtClean="0"/>
              <a:t>to </a:t>
            </a:r>
            <a:r>
              <a:rPr lang="en-US" altLang="zh-CN" sz="1800" dirty="0"/>
              <a:t>recover quickly </a:t>
            </a:r>
            <a:r>
              <a:rPr lang="en-US" altLang="zh-CN" sz="1800" dirty="0" smtClean="0"/>
              <a:t>from difficulties for some critical components.</a:t>
            </a:r>
          </a:p>
          <a:p>
            <a:pPr marL="0" lvl="0" indent="0">
              <a:buClr>
                <a:srgbClr val="DD402D"/>
              </a:buClr>
              <a:buNone/>
            </a:pPr>
            <a:r>
              <a:rPr lang="en-US" altLang="zh-CN" sz="2400" dirty="0" smtClean="0"/>
              <a:t>   </a:t>
            </a:r>
            <a:endParaRPr lang="de-DE" altLang="zh-CN"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02" y="2196996"/>
            <a:ext cx="4474879" cy="83817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5" y="4537212"/>
            <a:ext cx="4376946" cy="136817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815" y="1525769"/>
            <a:ext cx="4105803" cy="2416196"/>
          </a:xfrm>
          <a:prstGeom prst="rect">
            <a:avLst/>
          </a:prstGeom>
        </p:spPr>
      </p:pic>
      <p:sp>
        <p:nvSpPr>
          <p:cNvPr id="9" name="Textplatzhalter 2"/>
          <p:cNvSpPr>
            <a:spLocks noGrp="1"/>
          </p:cNvSpPr>
          <p:nvPr>
            <p:ph type="body" sz="quarter" idx="4294967295"/>
          </p:nvPr>
        </p:nvSpPr>
        <p:spPr>
          <a:xfrm>
            <a:off x="4969137" y="4259178"/>
            <a:ext cx="3845463" cy="1597092"/>
          </a:xfrm>
          <a:prstGeom prst="rect">
            <a:avLst/>
          </a:prstGeom>
        </p:spPr>
        <p:txBody>
          <a:bodyPr/>
          <a:lstStyle/>
          <a:p>
            <a:pPr marL="216000" lvl="0" indent="-216000">
              <a:spcBef>
                <a:spcPts val="600"/>
              </a:spcBef>
              <a:buClr>
                <a:srgbClr val="DD402D"/>
              </a:buClr>
              <a:buSzPct val="115000"/>
              <a:buFont typeface="Arial" panose="020B0604020202020204" pitchFamily="34" charset="0"/>
              <a:buChar char="■"/>
            </a:pPr>
            <a:r>
              <a:rPr lang="en-US" altLang="zh-CN" dirty="0" smtClean="0"/>
              <a:t>Transient period is very short (less than 1s).</a:t>
            </a:r>
          </a:p>
          <a:p>
            <a:pPr lvl="0">
              <a:spcBef>
                <a:spcPts val="600"/>
              </a:spcBef>
              <a:buClr>
                <a:srgbClr val="DD402D"/>
              </a:buClr>
              <a:buSzPct val="115000"/>
              <a:buFont typeface="Arial" panose="020B0604020202020204" pitchFamily="34" charset="0"/>
              <a:buChar char="■"/>
            </a:pPr>
            <a:r>
              <a:rPr lang="en-US" altLang="zh-CN" dirty="0"/>
              <a:t>S</a:t>
            </a:r>
            <a:r>
              <a:rPr lang="en-US" altLang="zh-CN" dirty="0" smtClean="0"/>
              <a:t>teady </a:t>
            </a:r>
            <a:r>
              <a:rPr lang="en-US" altLang="zh-CN" dirty="0"/>
              <a:t>state </a:t>
            </a:r>
            <a:r>
              <a:rPr lang="en-US" altLang="zh-CN" dirty="0" smtClean="0"/>
              <a:t>reliability remains 0</a:t>
            </a:r>
          </a:p>
          <a:p>
            <a:pPr marL="216000" lvl="0" indent="-216000">
              <a:spcBef>
                <a:spcPts val="600"/>
              </a:spcBef>
              <a:buClr>
                <a:srgbClr val="DD402D"/>
              </a:buClr>
              <a:buSzPct val="115000"/>
              <a:buFont typeface="Arial" panose="020B0604020202020204" pitchFamily="34" charset="0"/>
              <a:buChar char="■"/>
            </a:pPr>
            <a:r>
              <a:rPr lang="en-US" altLang="zh-CN" dirty="0" smtClean="0"/>
              <a:t>Using steady state availability as the KPI</a:t>
            </a:r>
            <a:r>
              <a:rPr lang="de-DE" altLang="zh-CN" dirty="0" smtClean="0"/>
              <a:t>.</a:t>
            </a:r>
          </a:p>
        </p:txBody>
      </p:sp>
    </p:spTree>
    <p:extLst>
      <p:ext uri="{BB962C8B-B14F-4D97-AF65-F5344CB8AC3E}">
        <p14:creationId xmlns:p14="http://schemas.microsoft.com/office/powerpoint/2010/main" val="268033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a:t>
            </a:r>
            <a:r>
              <a:rPr lang="en-US" altLang="zh-CN" dirty="0" smtClean="0"/>
              <a:t>teady </a:t>
            </a:r>
            <a:r>
              <a:rPr lang="en-US" altLang="zh-CN" dirty="0"/>
              <a:t>state availability</a:t>
            </a:r>
          </a:p>
        </p:txBody>
      </p:sp>
      <p:sp>
        <p:nvSpPr>
          <p:cNvPr id="3" name="Textplatzhalter 2"/>
          <p:cNvSpPr>
            <a:spLocks noGrp="1"/>
          </p:cNvSpPr>
          <p:nvPr>
            <p:ph type="body" sz="quarter" idx="12"/>
          </p:nvPr>
        </p:nvSpPr>
        <p:spPr>
          <a:xfrm>
            <a:off x="249439" y="860983"/>
            <a:ext cx="4147348" cy="1343339"/>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400" dirty="0">
                <a:solidFill>
                  <a:prstClr val="black"/>
                </a:solidFill>
                <a:latin typeface="Arial"/>
              </a:rPr>
              <a:t>Compared with centralized automation</a:t>
            </a:r>
            <a:r>
              <a:rPr lang="de-DE" altLang="zh-CN" sz="1400" dirty="0">
                <a:solidFill>
                  <a:prstClr val="black"/>
                </a:solidFill>
                <a:latin typeface="Arial"/>
              </a:rPr>
              <a:t>,</a:t>
            </a:r>
            <a:r>
              <a:rPr lang="en-US" altLang="zh-CN" sz="1400" dirty="0">
                <a:solidFill>
                  <a:prstClr val="black"/>
                </a:solidFill>
                <a:latin typeface="Arial"/>
              </a:rPr>
              <a:t>IDE4L </a:t>
            </a:r>
            <a:r>
              <a:rPr lang="en-US" altLang="zh-CN" sz="1400" dirty="0" smtClean="0">
                <a:solidFill>
                  <a:prstClr val="black"/>
                </a:solidFill>
                <a:latin typeface="Arial"/>
              </a:rPr>
              <a:t>can improve </a:t>
            </a:r>
            <a:r>
              <a:rPr lang="en-US" altLang="zh-CN" sz="1400" dirty="0">
                <a:solidFill>
                  <a:prstClr val="black"/>
                </a:solidFill>
                <a:latin typeface="Arial"/>
              </a:rPr>
              <a:t>the availability of </a:t>
            </a:r>
            <a:r>
              <a:rPr lang="en-US" altLang="zh-CN" sz="1400" dirty="0" smtClean="0">
                <a:solidFill>
                  <a:prstClr val="black"/>
                </a:solidFill>
                <a:latin typeface="Arial"/>
              </a:rPr>
              <a:t>most </a:t>
            </a:r>
            <a:r>
              <a:rPr lang="en-US" altLang="zh-CN" sz="1400" dirty="0">
                <a:solidFill>
                  <a:prstClr val="black"/>
                </a:solidFill>
                <a:latin typeface="Arial"/>
              </a:rPr>
              <a:t>use </a:t>
            </a:r>
            <a:r>
              <a:rPr lang="en-US" altLang="zh-CN" sz="1400" dirty="0" smtClean="0">
                <a:solidFill>
                  <a:prstClr val="black"/>
                </a:solidFill>
                <a:latin typeface="Arial"/>
              </a:rPr>
              <a:t>case. </a:t>
            </a:r>
            <a:r>
              <a:rPr lang="en-US" altLang="zh-CN" sz="1400" dirty="0" smtClean="0"/>
              <a:t>Availability </a:t>
            </a:r>
            <a:r>
              <a:rPr lang="en-US" altLang="zh-CN" sz="1400" dirty="0"/>
              <a:t>of a few use cases decrease, which can be avoided through following protection approaches</a:t>
            </a:r>
            <a:r>
              <a:rPr lang="en-US" altLang="zh-CN" sz="1400" dirty="0" smtClean="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 y="2144103"/>
            <a:ext cx="3872127" cy="2621535"/>
          </a:xfrm>
          <a:prstGeom prst="rect">
            <a:avLst/>
          </a:prstGeom>
        </p:spPr>
      </p:pic>
      <p:sp>
        <p:nvSpPr>
          <p:cNvPr id="5" name="文本框 4"/>
          <p:cNvSpPr txBox="1"/>
          <p:nvPr/>
        </p:nvSpPr>
        <p:spPr>
          <a:xfrm>
            <a:off x="461838" y="4995849"/>
            <a:ext cx="3513275" cy="1077218"/>
          </a:xfrm>
          <a:prstGeom prst="rect">
            <a:avLst/>
          </a:prstGeom>
          <a:noFill/>
        </p:spPr>
        <p:txBody>
          <a:bodyPr wrap="square" lIns="0" tIns="0" rIns="0" bIns="0" rtlCol="0">
            <a:spAutoFit/>
          </a:bodyPr>
          <a:lstStyle/>
          <a:p>
            <a:pPr lvl="0" algn="ctr"/>
            <a:r>
              <a:rPr lang="de-DE" altLang="zh-CN" sz="1400" dirty="0">
                <a:solidFill>
                  <a:srgbClr val="FF0000"/>
                </a:solidFill>
                <a:latin typeface="Arial"/>
              </a:rPr>
              <a:t>a)in case of sensor </a:t>
            </a:r>
            <a:r>
              <a:rPr lang="de-DE" altLang="zh-CN" sz="1400" dirty="0" smtClean="0">
                <a:solidFill>
                  <a:srgbClr val="FF0000"/>
                </a:solidFill>
                <a:latin typeface="Arial"/>
              </a:rPr>
              <a:t>failure</a:t>
            </a:r>
          </a:p>
          <a:p>
            <a:pPr lvl="0" algn="ctr"/>
            <a:r>
              <a:rPr lang="de-DE" altLang="zh-CN" sz="1400" dirty="0" smtClean="0">
                <a:solidFill>
                  <a:srgbClr val="FF0000"/>
                </a:solidFill>
                <a:latin typeface="Arial"/>
              </a:rPr>
              <a:t>b</a:t>
            </a:r>
            <a:r>
              <a:rPr lang="de-DE" altLang="zh-CN" sz="1400" dirty="0">
                <a:solidFill>
                  <a:srgbClr val="FF0000"/>
                </a:solidFill>
                <a:latin typeface="Arial"/>
              </a:rPr>
              <a:t>)in case of </a:t>
            </a:r>
            <a:r>
              <a:rPr lang="de-DE" altLang="zh-CN" sz="1400" dirty="0" smtClean="0">
                <a:solidFill>
                  <a:srgbClr val="FF0000"/>
                </a:solidFill>
                <a:latin typeface="Arial"/>
              </a:rPr>
              <a:t>IED_control </a:t>
            </a:r>
            <a:r>
              <a:rPr lang="de-DE" altLang="zh-CN" sz="1400" dirty="0">
                <a:solidFill>
                  <a:srgbClr val="FF0000"/>
                </a:solidFill>
                <a:latin typeface="Arial"/>
              </a:rPr>
              <a:t>failure  </a:t>
            </a:r>
            <a:endParaRPr lang="de-DE" altLang="zh-CN" sz="1400" dirty="0" smtClean="0">
              <a:solidFill>
                <a:srgbClr val="FF0000"/>
              </a:solidFill>
              <a:latin typeface="Arial"/>
            </a:endParaRPr>
          </a:p>
          <a:p>
            <a:pPr lvl="0" algn="ctr"/>
            <a:r>
              <a:rPr lang="de-DE" altLang="zh-CN" sz="1400" dirty="0" smtClean="0">
                <a:solidFill>
                  <a:srgbClr val="FF0000"/>
                </a:solidFill>
                <a:latin typeface="Arial"/>
              </a:rPr>
              <a:t>c</a:t>
            </a:r>
            <a:r>
              <a:rPr lang="de-DE" altLang="zh-CN" sz="1400" dirty="0">
                <a:solidFill>
                  <a:srgbClr val="FF0000"/>
                </a:solidFill>
                <a:latin typeface="Arial"/>
              </a:rPr>
              <a:t>)in case of PSAU </a:t>
            </a:r>
            <a:r>
              <a:rPr lang="en-US" altLang="zh-CN" sz="1400" dirty="0">
                <a:solidFill>
                  <a:srgbClr val="FF0000"/>
                </a:solidFill>
                <a:latin typeface="Arial"/>
              </a:rPr>
              <a:t>failure  </a:t>
            </a:r>
            <a:endParaRPr lang="en-US" altLang="zh-CN" sz="1400" dirty="0" smtClean="0">
              <a:solidFill>
                <a:srgbClr val="FF0000"/>
              </a:solidFill>
              <a:latin typeface="Arial"/>
            </a:endParaRPr>
          </a:p>
          <a:p>
            <a:pPr lvl="0" algn="ctr"/>
            <a:r>
              <a:rPr lang="en-US" altLang="zh-CN" sz="1400" dirty="0" smtClean="0">
                <a:solidFill>
                  <a:srgbClr val="FF0000"/>
                </a:solidFill>
                <a:latin typeface="Arial"/>
              </a:rPr>
              <a:t>d</a:t>
            </a:r>
            <a:r>
              <a:rPr lang="en-US" altLang="zh-CN" sz="1400" dirty="0">
                <a:solidFill>
                  <a:srgbClr val="FF0000"/>
                </a:solidFill>
                <a:latin typeface="Arial"/>
              </a:rPr>
              <a:t>)</a:t>
            </a:r>
            <a:r>
              <a:rPr lang="zh-CN" altLang="en-US" sz="1400" dirty="0">
                <a:solidFill>
                  <a:srgbClr val="FF0000"/>
                </a:solidFill>
                <a:latin typeface="Arial"/>
              </a:rPr>
              <a:t> </a:t>
            </a:r>
            <a:r>
              <a:rPr lang="en-US" altLang="zh-CN" sz="1400" dirty="0">
                <a:solidFill>
                  <a:srgbClr val="FF0000"/>
                </a:solidFill>
                <a:latin typeface="Arial"/>
              </a:rPr>
              <a:t>in</a:t>
            </a:r>
            <a:r>
              <a:rPr lang="zh-CN" altLang="en-US" sz="1400" dirty="0">
                <a:solidFill>
                  <a:srgbClr val="FF0000"/>
                </a:solidFill>
                <a:latin typeface="Arial"/>
              </a:rPr>
              <a:t> </a:t>
            </a:r>
            <a:r>
              <a:rPr lang="en-US" altLang="zh-CN" sz="1400" dirty="0">
                <a:solidFill>
                  <a:srgbClr val="FF0000"/>
                </a:solidFill>
                <a:latin typeface="Arial"/>
              </a:rPr>
              <a:t>case</a:t>
            </a:r>
            <a:r>
              <a:rPr lang="zh-CN" altLang="en-US" sz="1400" dirty="0">
                <a:solidFill>
                  <a:srgbClr val="FF0000"/>
                </a:solidFill>
                <a:latin typeface="Arial"/>
              </a:rPr>
              <a:t> </a:t>
            </a:r>
            <a:r>
              <a:rPr lang="en-US" altLang="zh-CN" sz="1400" dirty="0">
                <a:solidFill>
                  <a:srgbClr val="FF0000"/>
                </a:solidFill>
                <a:latin typeface="Arial"/>
              </a:rPr>
              <a:t>of</a:t>
            </a:r>
            <a:r>
              <a:rPr lang="zh-CN" altLang="en-US" sz="1400" dirty="0">
                <a:solidFill>
                  <a:srgbClr val="FF0000"/>
                </a:solidFill>
                <a:latin typeface="Arial"/>
              </a:rPr>
              <a:t> </a:t>
            </a:r>
            <a:r>
              <a:rPr lang="de-DE" altLang="zh-CN" sz="1400" dirty="0">
                <a:solidFill>
                  <a:srgbClr val="FF0000"/>
                </a:solidFill>
                <a:latin typeface="Arial"/>
              </a:rPr>
              <a:t>DMS </a:t>
            </a:r>
            <a:r>
              <a:rPr lang="de-DE" altLang="zh-CN" sz="1400" dirty="0" smtClean="0">
                <a:solidFill>
                  <a:srgbClr val="FF0000"/>
                </a:solidFill>
                <a:latin typeface="Arial"/>
              </a:rPr>
              <a:t>failure</a:t>
            </a:r>
            <a:r>
              <a:rPr lang="en-US" altLang="zh-CN" sz="1400" dirty="0">
                <a:solidFill>
                  <a:srgbClr val="FF0000"/>
                </a:solidFill>
                <a:latin typeface="Arial"/>
              </a:rPr>
              <a:t> </a:t>
            </a:r>
            <a:r>
              <a:rPr lang="en-US" altLang="zh-CN" sz="1400" dirty="0" smtClean="0">
                <a:solidFill>
                  <a:srgbClr val="FF0000"/>
                </a:solidFill>
                <a:latin typeface="Arial"/>
              </a:rPr>
              <a:t>  </a:t>
            </a:r>
          </a:p>
          <a:p>
            <a:pPr lvl="0" algn="ctr"/>
            <a:r>
              <a:rPr kumimoji="1" lang="de-DE" altLang="zh-CN" sz="1400" dirty="0" smtClean="0">
                <a:solidFill>
                  <a:srgbClr val="FF0000"/>
                </a:solidFill>
              </a:rPr>
              <a:t>e)In case of IED_monitoring failure</a:t>
            </a:r>
            <a:endParaRPr kumimoji="1" lang="zh-CN" altLang="en-US" sz="1400" dirty="0" smtClean="0">
              <a:solidFill>
                <a:srgbClr val="FF0000"/>
              </a:solidFill>
            </a:endParaRPr>
          </a:p>
        </p:txBody>
      </p:sp>
      <p:sp>
        <p:nvSpPr>
          <p:cNvPr id="7" name="Textplatzhalter 4"/>
          <p:cNvSpPr txBox="1">
            <a:spLocks/>
          </p:cNvSpPr>
          <p:nvPr/>
        </p:nvSpPr>
        <p:spPr>
          <a:xfrm>
            <a:off x="4545407" y="920629"/>
            <a:ext cx="4487776" cy="792748"/>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227" y="1190215"/>
            <a:ext cx="3149181" cy="2163280"/>
          </a:xfrm>
          <a:prstGeom prst="rect">
            <a:avLst/>
          </a:prstGeom>
        </p:spPr>
      </p:pic>
      <p:sp>
        <p:nvSpPr>
          <p:cNvPr id="10" name="Textplatzhalter 2"/>
          <p:cNvSpPr txBox="1">
            <a:spLocks/>
          </p:cNvSpPr>
          <p:nvPr/>
        </p:nvSpPr>
        <p:spPr>
          <a:xfrm>
            <a:off x="4466546" y="748949"/>
            <a:ext cx="4369576" cy="72888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DMS backup strategy is most targeted for the protection of DMS</a:t>
            </a:r>
            <a:r>
              <a:rPr lang="zh-CN" altLang="en-US" sz="1300" dirty="0" smtClean="0">
                <a:solidFill>
                  <a:prstClr val="black"/>
                </a:solidFill>
                <a:latin typeface="Arial"/>
              </a:rPr>
              <a:t>，</a:t>
            </a:r>
            <a:r>
              <a:rPr lang="en-US" altLang="zh-CN" sz="1300" dirty="0" smtClean="0">
                <a:solidFill>
                  <a:prstClr val="black"/>
                </a:solidFill>
                <a:latin typeface="Arial"/>
              </a:rPr>
              <a:t>especially irreplaceable for NDU.</a:t>
            </a:r>
          </a:p>
          <a:p>
            <a:pPr>
              <a:spcBef>
                <a:spcPts val="600"/>
              </a:spcBef>
              <a:buClr>
                <a:srgbClr val="DD402D"/>
              </a:buClr>
              <a:buSzPct val="115000"/>
            </a:pPr>
            <a:endParaRPr lang="en-US" altLang="zh-CN" sz="2000" dirty="0">
              <a:solidFill>
                <a:prstClr val="black"/>
              </a:solidFill>
              <a:latin typeface="Arial"/>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063" y="3895762"/>
            <a:ext cx="3260374" cy="2238088"/>
          </a:xfrm>
          <a:prstGeom prst="rect">
            <a:avLst/>
          </a:prstGeom>
        </p:spPr>
      </p:pic>
      <p:sp>
        <p:nvSpPr>
          <p:cNvPr id="12" name="Textplatzhalter 2"/>
          <p:cNvSpPr txBox="1">
            <a:spLocks/>
          </p:cNvSpPr>
          <p:nvPr/>
        </p:nvSpPr>
        <p:spPr>
          <a:xfrm>
            <a:off x="4507792" y="3435606"/>
            <a:ext cx="3839471" cy="63876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Bad/Missing data detection/correction mainly protects MVSE in case of PSAU failure.</a:t>
            </a:r>
            <a:r>
              <a:rPr lang="en-US" altLang="zh-CN" sz="1300" dirty="0" smtClean="0"/>
              <a:t> </a:t>
            </a:r>
            <a:endParaRPr lang="en-US" altLang="zh-CN" sz="1300" dirty="0" smtClean="0">
              <a:solidFill>
                <a:prstClr val="black"/>
              </a:solidFill>
              <a:latin typeface="Arial"/>
            </a:endParaRPr>
          </a:p>
          <a:p>
            <a:pPr>
              <a:spcBef>
                <a:spcPts val="600"/>
              </a:spcBef>
              <a:buClr>
                <a:srgbClr val="DD402D"/>
              </a:buClr>
              <a:buSzPct val="115000"/>
            </a:pPr>
            <a:endParaRPr lang="en-US" altLang="zh-CN" sz="2000" dirty="0">
              <a:solidFill>
                <a:prstClr val="black"/>
              </a:solidFill>
              <a:latin typeface="Arial"/>
            </a:endParaRPr>
          </a:p>
        </p:txBody>
      </p:sp>
    </p:spTree>
    <p:extLst>
      <p:ext uri="{BB962C8B-B14F-4D97-AF65-F5344CB8AC3E}">
        <p14:creationId xmlns:p14="http://schemas.microsoft.com/office/powerpoint/2010/main" val="2278440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Steady state availability</a:t>
            </a:r>
          </a:p>
        </p:txBody>
      </p:sp>
      <p:sp>
        <p:nvSpPr>
          <p:cNvPr id="3" name="Textplatzhalter 2"/>
          <p:cNvSpPr>
            <a:spLocks noGrp="1"/>
          </p:cNvSpPr>
          <p:nvPr>
            <p:ph type="body" sz="quarter" idx="12"/>
          </p:nvPr>
        </p:nvSpPr>
        <p:spPr>
          <a:xfrm>
            <a:off x="4321493" y="3541172"/>
            <a:ext cx="4535920" cy="457583"/>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PSAU double virtualization and PSAU migration logically have the same affect.</a:t>
            </a:r>
            <a:endParaRPr lang="en-US" altLang="zh-CN" sz="1300" dirty="0">
              <a:solidFill>
                <a:prstClr val="black"/>
              </a:solidFill>
              <a:latin typeface="Aria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022" y="4105875"/>
            <a:ext cx="4618389" cy="208776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83" y="4056800"/>
            <a:ext cx="3104473" cy="2124113"/>
          </a:xfrm>
          <a:prstGeom prst="rect">
            <a:avLst/>
          </a:prstGeom>
        </p:spPr>
      </p:pic>
      <p:sp>
        <p:nvSpPr>
          <p:cNvPr id="7" name="Textplatzhalter 2"/>
          <p:cNvSpPr txBox="1">
            <a:spLocks/>
          </p:cNvSpPr>
          <p:nvPr/>
        </p:nvSpPr>
        <p:spPr>
          <a:xfrm>
            <a:off x="230919" y="3541169"/>
            <a:ext cx="3958618" cy="56541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t>PSAU migration has with a strong protective effect for most use cases in case of PSAU failure</a:t>
            </a:r>
            <a:r>
              <a:rPr lang="en-US" altLang="zh-CN" sz="1400" dirty="0" smtClean="0"/>
              <a:t>.</a:t>
            </a:r>
            <a:endParaRPr lang="en-US" altLang="zh-CN" sz="1400" dirty="0">
              <a:solidFill>
                <a:prstClr val="black"/>
              </a:solidFill>
              <a:latin typeface="Arial"/>
            </a:endParaRPr>
          </a:p>
        </p:txBody>
      </p:sp>
      <p:sp>
        <p:nvSpPr>
          <p:cNvPr id="12" name="Textplatzhalter 2"/>
          <p:cNvSpPr txBox="1">
            <a:spLocks/>
          </p:cNvSpPr>
          <p:nvPr/>
        </p:nvSpPr>
        <p:spPr>
          <a:xfrm>
            <a:off x="294472" y="770633"/>
            <a:ext cx="8562939" cy="417044"/>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400" dirty="0" smtClean="0">
                <a:solidFill>
                  <a:prstClr val="black"/>
                </a:solidFill>
                <a:latin typeface="Arial"/>
              </a:rPr>
              <a:t>The </a:t>
            </a:r>
            <a:r>
              <a:rPr lang="en-US" altLang="zh-CN" sz="1400" dirty="0">
                <a:solidFill>
                  <a:prstClr val="black"/>
                </a:solidFill>
                <a:latin typeface="Arial"/>
              </a:rPr>
              <a:t>functional separation on IED can improve the availability most use cases in case </a:t>
            </a:r>
            <a:r>
              <a:rPr lang="en-US" altLang="zh-CN" sz="1400">
                <a:solidFill>
                  <a:prstClr val="black"/>
                </a:solidFill>
                <a:latin typeface="Arial"/>
              </a:rPr>
              <a:t>of </a:t>
            </a:r>
            <a:r>
              <a:rPr lang="en-US" altLang="zh-CN" sz="1400" smtClean="0">
                <a:solidFill>
                  <a:prstClr val="black"/>
                </a:solidFill>
                <a:latin typeface="Arial"/>
              </a:rPr>
              <a:t>Sensor, IED and PSAU </a:t>
            </a:r>
            <a:r>
              <a:rPr lang="en-US" altLang="zh-CN" sz="1400" dirty="0">
                <a:solidFill>
                  <a:prstClr val="black"/>
                </a:solidFill>
                <a:latin typeface="Arial"/>
              </a:rPr>
              <a:t>failure.</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0739" y="1156959"/>
            <a:ext cx="5240430" cy="2288321"/>
          </a:xfrm>
          <a:prstGeom prst="rect">
            <a:avLst/>
          </a:prstGeom>
        </p:spPr>
      </p:pic>
    </p:spTree>
    <p:extLst>
      <p:ext uri="{BB962C8B-B14F-4D97-AF65-F5344CB8AC3E}">
        <p14:creationId xmlns:p14="http://schemas.microsoft.com/office/powerpoint/2010/main" val="318231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Conclusion</a:t>
            </a:r>
            <a:endParaRPr lang="de-DE" sz="2800" dirty="0"/>
          </a:p>
        </p:txBody>
      </p:sp>
      <p:sp>
        <p:nvSpPr>
          <p:cNvPr id="5" name="Textplatzhalter 4"/>
          <p:cNvSpPr>
            <a:spLocks noGrp="1"/>
          </p:cNvSpPr>
          <p:nvPr>
            <p:ph type="body" sz="quarter" idx="16"/>
          </p:nvPr>
        </p:nvSpPr>
        <p:spPr>
          <a:xfrm>
            <a:off x="267798" y="898768"/>
            <a:ext cx="8348663" cy="5363843"/>
          </a:xfrm>
        </p:spPr>
        <p:txBody>
          <a:bodyPr/>
          <a:lstStyle/>
          <a:p>
            <a:r>
              <a:rPr lang="de-DE" altLang="zh-CN" dirty="0"/>
              <a:t>Summary</a:t>
            </a:r>
          </a:p>
          <a:p>
            <a:pPr lvl="1"/>
            <a:r>
              <a:rPr lang="de-DE" altLang="zh-CN" dirty="0"/>
              <a:t>The </a:t>
            </a:r>
            <a:r>
              <a:rPr lang="de-DE" altLang="zh-CN" dirty="0" smtClean="0"/>
              <a:t>Goal to evaluate </a:t>
            </a:r>
            <a:r>
              <a:rPr lang="de-DE" altLang="zh-CN" dirty="0"/>
              <a:t>the </a:t>
            </a:r>
            <a:r>
              <a:rPr lang="de-DE" altLang="zh-CN" dirty="0" smtClean="0"/>
              <a:t>feasibility </a:t>
            </a:r>
            <a:r>
              <a:rPr lang="en-US" altLang="zh-CN" dirty="0" smtClean="0"/>
              <a:t>of Petri Nets of modeling </a:t>
            </a:r>
            <a:r>
              <a:rPr lang="de-DE" altLang="zh-CN" dirty="0" smtClean="0"/>
              <a:t>a distribution </a:t>
            </a:r>
            <a:r>
              <a:rPr lang="de-DE" altLang="zh-CN" dirty="0"/>
              <a:t>automation system </a:t>
            </a:r>
            <a:endParaRPr lang="de-DE" altLang="zh-CN" dirty="0" smtClean="0"/>
          </a:p>
          <a:p>
            <a:pPr lvl="2"/>
            <a:r>
              <a:rPr lang="de-DE" altLang="zh-CN" dirty="0"/>
              <a:t>Basic </a:t>
            </a:r>
            <a:r>
              <a:rPr lang="de-DE" altLang="zh-CN" dirty="0" smtClean="0"/>
              <a:t>UCs in MV level presented (SCPN)</a:t>
            </a:r>
            <a:endParaRPr lang="de-DE" altLang="zh-CN" dirty="0"/>
          </a:p>
          <a:p>
            <a:pPr lvl="2"/>
            <a:r>
              <a:rPr lang="de-DE" altLang="zh-CN" dirty="0" smtClean="0"/>
              <a:t>Modeling </a:t>
            </a:r>
            <a:r>
              <a:rPr lang="de-DE" altLang="zh-CN" dirty="0"/>
              <a:t>the failure </a:t>
            </a:r>
            <a:r>
              <a:rPr lang="de-DE" altLang="zh-CN" dirty="0" smtClean="0"/>
              <a:t>modes (STPN)</a:t>
            </a:r>
          </a:p>
          <a:p>
            <a:pPr lvl="1"/>
            <a:r>
              <a:rPr lang="de-DE" altLang="zh-CN" dirty="0" smtClean="0"/>
              <a:t>Quantif</a:t>
            </a:r>
            <a:r>
              <a:rPr lang="en-US" altLang="zh-CN" dirty="0" err="1" smtClean="0"/>
              <a:t>ation</a:t>
            </a:r>
            <a:r>
              <a:rPr lang="en-US" altLang="zh-CN" dirty="0" smtClean="0"/>
              <a:t> of</a:t>
            </a:r>
            <a:r>
              <a:rPr lang="de-DE" altLang="zh-CN" dirty="0" smtClean="0"/>
              <a:t> the </a:t>
            </a:r>
            <a:r>
              <a:rPr lang="en-US" altLang="zh-CN" dirty="0" smtClean="0"/>
              <a:t>system performance</a:t>
            </a:r>
            <a:r>
              <a:rPr lang="de-DE" altLang="zh-CN" dirty="0" smtClean="0"/>
              <a:t> </a:t>
            </a:r>
            <a:r>
              <a:rPr lang="de-DE" altLang="zh-CN" dirty="0"/>
              <a:t>is presented </a:t>
            </a:r>
          </a:p>
          <a:p>
            <a:pPr lvl="2"/>
            <a:r>
              <a:rPr lang="de-DE" altLang="zh-CN" dirty="0" err="1" smtClean="0"/>
              <a:t>Survivability</a:t>
            </a:r>
            <a:endParaRPr lang="de-DE" altLang="zh-CN" dirty="0" smtClean="0"/>
          </a:p>
          <a:p>
            <a:pPr lvl="2"/>
            <a:r>
              <a:rPr lang="de-DE" altLang="zh-CN" dirty="0" err="1" smtClean="0"/>
              <a:t>Dependability</a:t>
            </a:r>
            <a:r>
              <a:rPr lang="de-DE" altLang="zh-CN" dirty="0" smtClean="0"/>
              <a:t>  </a:t>
            </a:r>
          </a:p>
          <a:p>
            <a:pPr lvl="1">
              <a:buClr>
                <a:srgbClr val="DD402D"/>
              </a:buClr>
            </a:pPr>
            <a:r>
              <a:rPr lang="de-DE" altLang="zh-CN" dirty="0" err="1" smtClean="0">
                <a:solidFill>
                  <a:prstClr val="black"/>
                </a:solidFill>
              </a:rPr>
              <a:t>Overview</a:t>
            </a:r>
            <a:r>
              <a:rPr lang="de-DE" altLang="zh-CN" dirty="0" smtClean="0">
                <a:solidFill>
                  <a:prstClr val="black"/>
                </a:solidFill>
              </a:rPr>
              <a:t> </a:t>
            </a:r>
            <a:r>
              <a:rPr lang="de-DE" altLang="zh-CN" dirty="0">
                <a:solidFill>
                  <a:prstClr val="black"/>
                </a:solidFill>
              </a:rPr>
              <a:t>of different </a:t>
            </a:r>
            <a:r>
              <a:rPr lang="de-DE" altLang="zh-CN" dirty="0" err="1">
                <a:solidFill>
                  <a:prstClr val="black"/>
                </a:solidFill>
              </a:rPr>
              <a:t>protection</a:t>
            </a:r>
            <a:r>
              <a:rPr lang="de-DE" altLang="zh-CN" dirty="0">
                <a:solidFill>
                  <a:prstClr val="black"/>
                </a:solidFill>
              </a:rPr>
              <a:t> </a:t>
            </a:r>
            <a:r>
              <a:rPr lang="de-DE" altLang="zh-CN" dirty="0" err="1">
                <a:solidFill>
                  <a:prstClr val="black"/>
                </a:solidFill>
              </a:rPr>
              <a:t>approaches</a:t>
            </a:r>
            <a:r>
              <a:rPr lang="de-DE" altLang="zh-CN" dirty="0">
                <a:solidFill>
                  <a:prstClr val="black"/>
                </a:solidFill>
              </a:rPr>
              <a:t> </a:t>
            </a:r>
          </a:p>
          <a:p>
            <a:pPr marL="432100" lvl="2" indent="0">
              <a:buNone/>
            </a:pPr>
            <a:endParaRPr lang="de-DE" altLang="zh-CN" dirty="0" smtClean="0"/>
          </a:p>
          <a:p>
            <a:r>
              <a:rPr lang="de-DE" altLang="zh-CN" dirty="0" smtClean="0"/>
              <a:t>Future </a:t>
            </a:r>
            <a:r>
              <a:rPr lang="de-DE" altLang="zh-CN" dirty="0" err="1"/>
              <a:t>work</a:t>
            </a:r>
            <a:endParaRPr lang="de-DE" altLang="zh-CN" dirty="0"/>
          </a:p>
          <a:p>
            <a:pPr lvl="1"/>
            <a:r>
              <a:rPr lang="de-DE" altLang="zh-CN" dirty="0"/>
              <a:t>Define </a:t>
            </a:r>
            <a:r>
              <a:rPr lang="en-US" altLang="zh-CN" dirty="0"/>
              <a:t>better protection methods for the core components</a:t>
            </a:r>
          </a:p>
          <a:p>
            <a:pPr lvl="1"/>
            <a:r>
              <a:rPr lang="en-US" altLang="zh-CN" dirty="0"/>
              <a:t>D</a:t>
            </a:r>
            <a:r>
              <a:rPr lang="en-US" altLang="zh-CN" dirty="0" smtClean="0"/>
              <a:t>etailed </a:t>
            </a:r>
            <a:r>
              <a:rPr lang="en-US" altLang="zh-CN" dirty="0"/>
              <a:t>transition procedure modeling </a:t>
            </a:r>
            <a:r>
              <a:rPr lang="en-US" altLang="zh-CN" dirty="0" smtClean="0"/>
              <a:t>(e.g. communication process)</a:t>
            </a:r>
          </a:p>
          <a:p>
            <a:pPr lvl="1"/>
            <a:r>
              <a:rPr lang="en-US" altLang="zh-CN" dirty="0" smtClean="0"/>
              <a:t>Avoidance </a:t>
            </a:r>
            <a:r>
              <a:rPr lang="en-US" altLang="zh-CN" dirty="0"/>
              <a:t>of the state space explosion problem that may occur in the calculation </a:t>
            </a:r>
          </a:p>
          <a:p>
            <a:pPr lvl="1"/>
            <a:endParaRPr lang="en-US" altLang="zh-CN" dirty="0"/>
          </a:p>
        </p:txBody>
      </p:sp>
    </p:spTree>
    <p:extLst>
      <p:ext uri="{BB962C8B-B14F-4D97-AF65-F5344CB8AC3E}">
        <p14:creationId xmlns:p14="http://schemas.microsoft.com/office/powerpoint/2010/main" val="6247147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4"/>
          </p:nvPr>
        </p:nvSpPr>
        <p:spPr>
          <a:xfrm>
            <a:off x="312615" y="3946768"/>
            <a:ext cx="4154400" cy="2470431"/>
          </a:xfrm>
        </p:spPr>
        <p:txBody>
          <a:bodyPr/>
          <a:lstStyle/>
          <a:p>
            <a:r>
              <a:rPr lang="de-DE" sz="1600" b="1" dirty="0" err="1" smtClean="0"/>
              <a:t>Contact</a:t>
            </a:r>
            <a:endParaRPr lang="de-DE" sz="1600" b="1" dirty="0"/>
          </a:p>
          <a:p>
            <a:endParaRPr lang="de-DE" dirty="0"/>
          </a:p>
          <a:p>
            <a:r>
              <a:rPr lang="de-DE" dirty="0" smtClean="0"/>
              <a:t>E.ON </a:t>
            </a:r>
            <a:r>
              <a:rPr lang="de-DE" dirty="0" err="1"/>
              <a:t>Energy</a:t>
            </a:r>
            <a:r>
              <a:rPr lang="de-DE" dirty="0"/>
              <a:t> Research </a:t>
            </a:r>
            <a:r>
              <a:rPr lang="de-DE" dirty="0" smtClean="0"/>
              <a:t>Center</a:t>
            </a:r>
          </a:p>
          <a:p>
            <a:r>
              <a:rPr lang="de-DE" dirty="0" err="1" smtClean="0"/>
              <a:t>Mathieustraße</a:t>
            </a:r>
            <a:r>
              <a:rPr lang="de-DE" dirty="0" smtClean="0"/>
              <a:t> </a:t>
            </a:r>
            <a:r>
              <a:rPr lang="de-DE" dirty="0"/>
              <a:t>10</a:t>
            </a:r>
          </a:p>
          <a:p>
            <a:r>
              <a:rPr lang="de-DE" dirty="0"/>
              <a:t>52074 Aachen</a:t>
            </a:r>
          </a:p>
          <a:p>
            <a:r>
              <a:rPr lang="de-DE" dirty="0"/>
              <a:t>Germany</a:t>
            </a:r>
          </a:p>
          <a:p>
            <a:endParaRPr lang="de-DE" dirty="0" smtClean="0"/>
          </a:p>
          <a:p>
            <a:r>
              <a:rPr lang="de-DE" dirty="0" smtClean="0"/>
              <a:t>H</a:t>
            </a:r>
            <a:r>
              <a:rPr lang="en-US" altLang="zh-CN" dirty="0" err="1" smtClean="0"/>
              <a:t>uiyuan</a:t>
            </a:r>
            <a:r>
              <a:rPr lang="en-US" altLang="zh-CN" dirty="0" smtClean="0"/>
              <a:t> Xiao</a:t>
            </a:r>
            <a:endParaRPr lang="de-DE" dirty="0"/>
          </a:p>
          <a:p>
            <a:r>
              <a:rPr lang="de-DE" dirty="0" smtClean="0"/>
              <a:t>T </a:t>
            </a:r>
            <a:r>
              <a:rPr lang="de-DE" dirty="0"/>
              <a:t>+49 </a:t>
            </a:r>
            <a:r>
              <a:rPr lang="en-US" altLang="zh-CN" dirty="0" smtClean="0"/>
              <a:t>17681596277</a:t>
            </a:r>
          </a:p>
          <a:p>
            <a:r>
              <a:rPr lang="de-DE" dirty="0" smtClean="0">
                <a:hlinkClick r:id="rId2"/>
              </a:rPr>
              <a:t>H</a:t>
            </a:r>
            <a:r>
              <a:rPr lang="en-US" altLang="zh-CN" dirty="0" smtClean="0">
                <a:hlinkClick r:id="rId2"/>
              </a:rPr>
              <a:t>uiyuan</a:t>
            </a:r>
            <a:r>
              <a:rPr lang="de-DE" altLang="zh-CN" dirty="0" smtClean="0">
                <a:hlinkClick r:id="rId2"/>
              </a:rPr>
              <a:t>.X</a:t>
            </a:r>
            <a:r>
              <a:rPr lang="en-US" altLang="zh-CN" dirty="0" smtClean="0">
                <a:hlinkClick r:id="rId2"/>
              </a:rPr>
              <a:t>iao</a:t>
            </a:r>
            <a:r>
              <a:rPr lang="de-DE" dirty="0" smtClean="0">
                <a:hlinkClick r:id="rId2"/>
              </a:rPr>
              <a:t>@</a:t>
            </a:r>
            <a:r>
              <a:rPr lang="de-DE" dirty="0">
                <a:hlinkClick r:id="rId2"/>
              </a:rPr>
              <a:t>eonerc.rwth-aachen.de</a:t>
            </a:r>
            <a:endParaRPr lang="de-DE" dirty="0"/>
          </a:p>
          <a:p>
            <a:endParaRPr lang="de-DE" dirty="0"/>
          </a:p>
        </p:txBody>
      </p:sp>
      <p:sp>
        <p:nvSpPr>
          <p:cNvPr id="3" name="文本框 2"/>
          <p:cNvSpPr txBox="1"/>
          <p:nvPr/>
        </p:nvSpPr>
        <p:spPr>
          <a:xfrm>
            <a:off x="1504462" y="2246924"/>
            <a:ext cx="6338861" cy="1107996"/>
          </a:xfrm>
          <a:prstGeom prst="rect">
            <a:avLst/>
          </a:prstGeom>
          <a:noFill/>
        </p:spPr>
        <p:txBody>
          <a:bodyPr wrap="square" lIns="0" tIns="0" rIns="0" bIns="0" rtlCol="0">
            <a:spAutoFit/>
          </a:bodyPr>
          <a:lstStyle/>
          <a:p>
            <a:pPr algn="ctr"/>
            <a:r>
              <a:rPr kumimoji="1" lang="de-DE" altLang="zh-CN" sz="3600" b="1" dirty="0" smtClean="0">
                <a:latin typeface="+mj-lt"/>
              </a:rPr>
              <a:t>T</a:t>
            </a:r>
            <a:r>
              <a:rPr kumimoji="1" lang="en-US" altLang="zh-CN" sz="3600" b="1" dirty="0" smtClean="0">
                <a:latin typeface="+mj-lt"/>
              </a:rPr>
              <a:t>hanks for your attention!</a:t>
            </a:r>
          </a:p>
          <a:p>
            <a:pPr algn="ctr"/>
            <a:r>
              <a:rPr kumimoji="1" lang="de-DE" altLang="zh-CN" sz="3600" b="1" dirty="0" smtClean="0">
                <a:latin typeface="+mj-lt"/>
              </a:rPr>
              <a:t>A</a:t>
            </a:r>
            <a:r>
              <a:rPr kumimoji="1" lang="en-US" altLang="zh-CN" sz="3600" b="1" dirty="0" err="1" smtClean="0">
                <a:latin typeface="+mj-lt"/>
              </a:rPr>
              <a:t>ny</a:t>
            </a:r>
            <a:r>
              <a:rPr kumimoji="1" lang="en-US" altLang="zh-CN" sz="3600" b="1" dirty="0" smtClean="0">
                <a:latin typeface="+mj-lt"/>
              </a:rPr>
              <a:t> question</a:t>
            </a:r>
            <a:r>
              <a:rPr kumimoji="1" lang="de-DE" altLang="zh-CN" sz="3600" b="1" dirty="0" smtClean="0">
                <a:latin typeface="+mj-lt"/>
              </a:rPr>
              <a:t>?</a:t>
            </a:r>
            <a:endParaRPr kumimoji="1" lang="zh-CN" altLang="en-US" sz="3600" b="1" dirty="0" smtClean="0">
              <a:latin typeface="+mj-lt"/>
            </a:endParaRPr>
          </a:p>
        </p:txBody>
      </p:sp>
    </p:spTree>
    <p:extLst>
      <p:ext uri="{BB962C8B-B14F-4D97-AF65-F5344CB8AC3E}">
        <p14:creationId xmlns:p14="http://schemas.microsoft.com/office/powerpoint/2010/main" val="1138666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7539" y="144000"/>
            <a:ext cx="8568000" cy="543600"/>
          </a:xfrm>
        </p:spPr>
        <p:txBody>
          <a:bodyPr/>
          <a:lstStyle/>
          <a:p>
            <a:r>
              <a:rPr lang="en-US" altLang="zh-CN" sz="2800" dirty="0"/>
              <a:t>Motivation</a:t>
            </a:r>
            <a:endParaRPr lang="de-DE" sz="2800" dirty="0"/>
          </a:p>
        </p:txBody>
      </p:sp>
      <p:sp>
        <p:nvSpPr>
          <p:cNvPr id="5" name="Textplatzhalter 4"/>
          <p:cNvSpPr>
            <a:spLocks noGrp="1"/>
          </p:cNvSpPr>
          <p:nvPr>
            <p:ph type="body" sz="quarter" idx="16"/>
          </p:nvPr>
        </p:nvSpPr>
        <p:spPr>
          <a:xfrm>
            <a:off x="275984" y="793357"/>
            <a:ext cx="8629519" cy="2110154"/>
          </a:xfrm>
        </p:spPr>
        <p:txBody>
          <a:bodyPr/>
          <a:lstStyle/>
          <a:p>
            <a:pPr marL="0" indent="0">
              <a:buNone/>
            </a:pPr>
            <a:r>
              <a:rPr lang="en-US" altLang="zh-CN" dirty="0"/>
              <a:t>Instantaneous change in state </a:t>
            </a:r>
            <a:r>
              <a:rPr lang="en-US" altLang="zh-CN" dirty="0" smtClean="0"/>
              <a:t>quantities</a:t>
            </a:r>
            <a:endParaRPr lang="en-US" altLang="zh-CN" dirty="0"/>
          </a:p>
          <a:p>
            <a:pPr marL="0" indent="0">
              <a:buNone/>
            </a:pPr>
            <a:r>
              <a:rPr lang="en-US" altLang="zh-CN" dirty="0"/>
              <a:t>V</a:t>
            </a:r>
            <a:r>
              <a:rPr lang="en-US" altLang="zh-CN" dirty="0" smtClean="0"/>
              <a:t>olatility </a:t>
            </a:r>
            <a:r>
              <a:rPr lang="en-US" altLang="zh-CN" dirty="0"/>
              <a:t>and </a:t>
            </a:r>
            <a:r>
              <a:rPr lang="en-US" altLang="zh-CN" dirty="0" smtClean="0"/>
              <a:t>randomness of new energy              </a:t>
            </a:r>
            <a:r>
              <a:rPr lang="en-US" altLang="zh-CN" dirty="0">
                <a:solidFill>
                  <a:prstClr val="black"/>
                </a:solidFill>
              </a:rPr>
              <a:t>The </a:t>
            </a:r>
            <a:r>
              <a:rPr lang="en-US" altLang="zh-CN" dirty="0" smtClean="0">
                <a:solidFill>
                  <a:prstClr val="black"/>
                </a:solidFill>
              </a:rPr>
              <a:t>complexity </a:t>
            </a:r>
            <a:r>
              <a:rPr lang="en-US" altLang="zh-CN" dirty="0">
                <a:solidFill>
                  <a:prstClr val="black"/>
                </a:solidFill>
              </a:rPr>
              <a:t>of control </a:t>
            </a:r>
            <a:r>
              <a:rPr lang="en-US" altLang="zh-CN" dirty="0" smtClean="0">
                <a:solidFill>
                  <a:prstClr val="black"/>
                </a:solidFill>
              </a:rPr>
              <a:t>increases</a:t>
            </a:r>
            <a:endParaRPr lang="en-US" altLang="zh-CN" dirty="0"/>
          </a:p>
          <a:p>
            <a:pPr marL="0" indent="0">
              <a:buNone/>
            </a:pPr>
            <a:r>
              <a:rPr lang="en-US" altLang="zh-CN" dirty="0"/>
              <a:t>Active adjustment on the </a:t>
            </a:r>
            <a:r>
              <a:rPr lang="en-US" altLang="zh-CN" dirty="0" smtClean="0"/>
              <a:t>demand side</a:t>
            </a:r>
            <a:endParaRPr lang="en-US" altLang="zh-CN" dirty="0"/>
          </a:p>
          <a:p>
            <a:pPr marL="0" indent="0">
              <a:buNone/>
            </a:pPr>
            <a:r>
              <a:rPr lang="en-US" altLang="zh-CN" dirty="0" smtClean="0">
                <a:solidFill>
                  <a:prstClr val="black"/>
                </a:solidFill>
              </a:rPr>
              <a:t>                 Higher </a:t>
            </a:r>
            <a:r>
              <a:rPr lang="en-US" altLang="zh-CN" dirty="0">
                <a:solidFill>
                  <a:prstClr val="black"/>
                </a:solidFill>
              </a:rPr>
              <a:t>penetration of  </a:t>
            </a:r>
            <a:r>
              <a:rPr lang="en-US" altLang="zh-CN" dirty="0" smtClean="0">
                <a:solidFill>
                  <a:prstClr val="black"/>
                </a:solidFill>
              </a:rPr>
              <a:t>DGs                   </a:t>
            </a:r>
            <a:r>
              <a:rPr lang="en-US" altLang="zh-CN" dirty="0" smtClean="0"/>
              <a:t>The scale </a:t>
            </a:r>
            <a:r>
              <a:rPr lang="en-US" altLang="zh-CN" dirty="0"/>
              <a:t>of </a:t>
            </a:r>
            <a:r>
              <a:rPr lang="en-US" altLang="zh-CN" dirty="0" smtClean="0"/>
              <a:t>control </a:t>
            </a:r>
            <a:r>
              <a:rPr lang="en-US" altLang="zh-CN" dirty="0"/>
              <a:t>increases</a:t>
            </a:r>
          </a:p>
          <a:p>
            <a:pPr marL="0" indent="0">
              <a:buNone/>
            </a:pPr>
            <a:endParaRPr lang="en-US" altLang="zh-CN" sz="2000" dirty="0"/>
          </a:p>
        </p:txBody>
      </p:sp>
      <p:sp>
        <p:nvSpPr>
          <p:cNvPr id="4" name="右大括号 3"/>
          <p:cNvSpPr/>
          <p:nvPr/>
        </p:nvSpPr>
        <p:spPr>
          <a:xfrm>
            <a:off x="4430771" y="839761"/>
            <a:ext cx="434807" cy="8125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5373077" y="2715846"/>
            <a:ext cx="0" cy="215444"/>
          </a:xfrm>
          <a:prstGeom prst="rect">
            <a:avLst/>
          </a:prstGeom>
          <a:noFill/>
        </p:spPr>
        <p:txBody>
          <a:bodyPr wrap="none" lIns="0" tIns="0" rIns="0" bIns="0" rtlCol="0">
            <a:spAutoFit/>
          </a:bodyPr>
          <a:lstStyle/>
          <a:p>
            <a:endParaRPr kumimoji="1" lang="zh-CN" altLang="en-US" sz="1400" dirty="0" smtClean="0"/>
          </a:p>
        </p:txBody>
      </p:sp>
      <p:sp>
        <p:nvSpPr>
          <p:cNvPr id="7" name="文本框 6"/>
          <p:cNvSpPr txBox="1"/>
          <p:nvPr/>
        </p:nvSpPr>
        <p:spPr>
          <a:xfrm>
            <a:off x="3651833" y="4943230"/>
            <a:ext cx="4026783" cy="800219"/>
          </a:xfrm>
          <a:prstGeom prst="rect">
            <a:avLst/>
          </a:prstGeom>
          <a:noFill/>
        </p:spPr>
        <p:txBody>
          <a:bodyPr wrap="square" lIns="0" tIns="0" rIns="0" bIns="0" rtlCol="0">
            <a:spAutoFit/>
          </a:bodyPr>
          <a:lstStyle/>
          <a:p>
            <a:endParaRPr lang="en-US" altLang="zh-CN" dirty="0">
              <a:solidFill>
                <a:prstClr val="black"/>
              </a:solidFill>
            </a:endParaRPr>
          </a:p>
          <a:p>
            <a:r>
              <a:rPr lang="en-US" altLang="zh-CN" sz="2000" dirty="0" smtClean="0">
                <a:solidFill>
                  <a:prstClr val="black"/>
                </a:solidFill>
              </a:rPr>
              <a:t>   </a:t>
            </a:r>
            <a:endParaRPr lang="en-US" altLang="zh-CN" sz="1400" dirty="0">
              <a:solidFill>
                <a:prstClr val="black"/>
              </a:solidFill>
            </a:endParaRPr>
          </a:p>
          <a:p>
            <a:endParaRPr kumimoji="1" lang="zh-CN" altLang="en-US" sz="1400" dirty="0" smtClean="0"/>
          </a:p>
        </p:txBody>
      </p:sp>
      <p:cxnSp>
        <p:nvCxnSpPr>
          <p:cNvPr id="11" name="直线箭头连接符 10"/>
          <p:cNvCxnSpPr/>
          <p:nvPr/>
        </p:nvCxnSpPr>
        <p:spPr>
          <a:xfrm>
            <a:off x="4864141" y="1251725"/>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p:nvPr/>
        </p:nvCxnSpPr>
        <p:spPr>
          <a:xfrm>
            <a:off x="4859857" y="1986332"/>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4524375" y="3057023"/>
            <a:ext cx="4365625" cy="2062103"/>
          </a:xfrm>
          <a:prstGeom prst="rect">
            <a:avLst/>
          </a:prstGeom>
          <a:noFill/>
        </p:spPr>
        <p:txBody>
          <a:bodyPr wrap="square" lIns="0" tIns="0" rIns="0" bIns="0" rtlCol="0">
            <a:spAutoFit/>
          </a:bodyPr>
          <a:lstStyle/>
          <a:p>
            <a:pPr algn="ctr"/>
            <a:r>
              <a:rPr lang="en-US" altLang="zh-CN" sz="2400" dirty="0" smtClean="0"/>
              <a:t>        </a:t>
            </a:r>
            <a:r>
              <a:rPr lang="en-US" altLang="zh-CN" sz="2400" strike="sngStrike" dirty="0" smtClean="0"/>
              <a:t>Centralized </a:t>
            </a:r>
            <a:r>
              <a:rPr lang="en-US" altLang="zh-CN" sz="2400" strike="sngStrike" dirty="0"/>
              <a:t>a</a:t>
            </a:r>
            <a:r>
              <a:rPr lang="en-US" altLang="zh-CN" sz="2400" strike="sngStrike" dirty="0" smtClean="0"/>
              <a:t>utomation</a:t>
            </a:r>
            <a:r>
              <a:rPr lang="en-US" altLang="zh-CN" sz="2400" dirty="0" smtClean="0"/>
              <a:t>         </a:t>
            </a:r>
          </a:p>
          <a:p>
            <a:endParaRPr lang="en-US" altLang="zh-CN" sz="2400" dirty="0"/>
          </a:p>
          <a:p>
            <a:r>
              <a:rPr lang="en-US" altLang="zh-CN" sz="2400" dirty="0" smtClean="0"/>
              <a:t>         </a:t>
            </a:r>
          </a:p>
          <a:p>
            <a:pPr algn="ctr"/>
            <a:r>
              <a:rPr lang="en-US" altLang="zh-CN" sz="2400" dirty="0"/>
              <a:t>Distributed </a:t>
            </a:r>
            <a:r>
              <a:rPr lang="en-US" altLang="zh-CN" sz="2400" dirty="0" smtClean="0"/>
              <a:t>automation</a:t>
            </a:r>
          </a:p>
          <a:p>
            <a:pPr algn="ctr"/>
            <a:r>
              <a:rPr lang="en-US" altLang="zh-CN" sz="2400" dirty="0" smtClean="0"/>
              <a:t>(Substation </a:t>
            </a:r>
            <a:r>
              <a:rPr lang="en-US" altLang="zh-CN" sz="2400" dirty="0"/>
              <a:t>A</a:t>
            </a:r>
            <a:r>
              <a:rPr lang="en-US" altLang="zh-CN" sz="2400" dirty="0" smtClean="0"/>
              <a:t>utomation </a:t>
            </a:r>
            <a:r>
              <a:rPr lang="en-US" altLang="zh-CN" sz="2400" dirty="0"/>
              <a:t>U</a:t>
            </a:r>
            <a:r>
              <a:rPr lang="en-US" altLang="zh-CN" sz="2400" dirty="0" smtClean="0"/>
              <a:t>nits) </a:t>
            </a:r>
            <a:endParaRPr lang="en-US" altLang="zh-CN" sz="2400" dirty="0"/>
          </a:p>
          <a:p>
            <a:endParaRPr kumimoji="1" lang="zh-CN" altLang="en-US" sz="1400" dirty="0" smtClean="0"/>
          </a:p>
        </p:txBody>
      </p:sp>
      <p:sp>
        <p:nvSpPr>
          <p:cNvPr id="33" name="燕尾形箭头 32"/>
          <p:cNvSpPr/>
          <p:nvPr/>
        </p:nvSpPr>
        <p:spPr>
          <a:xfrm rot="5400000">
            <a:off x="6346169" y="3557528"/>
            <a:ext cx="530233" cy="466413"/>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12" name="图片占位符 8" descr="Comparison between centralized and IDE4L approach..pn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5675" b="-25675"/>
          <a:stretch>
            <a:fillRect/>
          </a:stretch>
        </p:blipFill>
        <p:spPr>
          <a:xfrm>
            <a:off x="317501" y="1509719"/>
            <a:ext cx="4287969" cy="5473721"/>
          </a:xfrm>
        </p:spPr>
      </p:pic>
      <p:sp>
        <p:nvSpPr>
          <p:cNvPr id="3" name="文本框 2"/>
          <p:cNvSpPr txBox="1"/>
          <p:nvPr/>
        </p:nvSpPr>
        <p:spPr>
          <a:xfrm>
            <a:off x="768206" y="6036765"/>
            <a:ext cx="6663008" cy="246221"/>
          </a:xfrm>
          <a:prstGeom prst="rect">
            <a:avLst/>
          </a:prstGeom>
          <a:noFill/>
        </p:spPr>
        <p:txBody>
          <a:bodyPr wrap="square" lIns="0" tIns="0" rIns="0" bIns="0" rtlCol="0">
            <a:spAutoFit/>
          </a:bodyPr>
          <a:lstStyle/>
          <a:p>
            <a:r>
              <a:rPr lang="en-US" altLang="zh-CN" sz="1200" baseline="30000" dirty="0"/>
              <a:t> "Design and Implementation of a Substation Automation Unit</a:t>
            </a:r>
            <a:r>
              <a:rPr lang="en-US" altLang="zh-CN" sz="1200" baseline="30000" dirty="0" smtClean="0"/>
              <a:t>.”</a:t>
            </a:r>
          </a:p>
          <a:p>
            <a:r>
              <a:rPr lang="en-US" altLang="zh-CN" sz="1200" baseline="30000" dirty="0" smtClean="0"/>
              <a:t> </a:t>
            </a:r>
            <a:r>
              <a:rPr lang="en-US" altLang="zh-CN" sz="1200" i="1" baseline="30000" dirty="0"/>
              <a:t>IEEE Transactions on Power Delivery </a:t>
            </a:r>
            <a:r>
              <a:rPr lang="en-US" altLang="zh-CN" sz="1200" baseline="30000" dirty="0"/>
              <a:t>32.2 (2017): 1133-1142.</a:t>
            </a:r>
          </a:p>
        </p:txBody>
      </p:sp>
    </p:spTree>
    <p:extLst>
      <p:ext uri="{BB962C8B-B14F-4D97-AF65-F5344CB8AC3E}">
        <p14:creationId xmlns:p14="http://schemas.microsoft.com/office/powerpoint/2010/main" val="10862883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Aim</a:t>
            </a:r>
            <a:endParaRPr lang="de-DE" sz="2800" dirty="0"/>
          </a:p>
        </p:txBody>
      </p:sp>
      <p:sp>
        <p:nvSpPr>
          <p:cNvPr id="5" name="Textplatzhalter 4"/>
          <p:cNvSpPr>
            <a:spLocks noGrp="1"/>
          </p:cNvSpPr>
          <p:nvPr>
            <p:ph type="body" sz="quarter" idx="16"/>
          </p:nvPr>
        </p:nvSpPr>
        <p:spPr>
          <a:xfrm>
            <a:off x="267798" y="722922"/>
            <a:ext cx="8348663" cy="5607540"/>
          </a:xfrm>
        </p:spPr>
        <p:txBody>
          <a:bodyPr/>
          <a:lstStyle/>
          <a:p>
            <a:r>
              <a:rPr lang="de-DE" altLang="zh-CN" dirty="0"/>
              <a:t>Goal</a:t>
            </a:r>
          </a:p>
          <a:p>
            <a:pPr lvl="1"/>
            <a:r>
              <a:rPr lang="de-DE" altLang="zh-CN" dirty="0" smtClean="0"/>
              <a:t>To </a:t>
            </a:r>
            <a:r>
              <a:rPr lang="de-DE" altLang="zh-CN" dirty="0" err="1" smtClean="0"/>
              <a:t>employ</a:t>
            </a:r>
            <a:r>
              <a:rPr lang="de-DE" altLang="zh-CN" dirty="0" smtClean="0"/>
              <a:t> different </a:t>
            </a:r>
            <a:r>
              <a:rPr lang="de-DE" altLang="zh-CN" dirty="0" err="1" smtClean="0"/>
              <a:t>types</a:t>
            </a:r>
            <a:r>
              <a:rPr lang="de-DE" altLang="zh-CN" dirty="0" smtClean="0"/>
              <a:t> of Petri Nets (SCPN,STPN) with different </a:t>
            </a:r>
            <a:r>
              <a:rPr lang="de-DE" altLang="zh-CN" dirty="0" err="1" smtClean="0"/>
              <a:t>tools</a:t>
            </a:r>
            <a:r>
              <a:rPr lang="de-DE" altLang="zh-CN" dirty="0" smtClean="0"/>
              <a:t>  (PIPE, ORIS) for </a:t>
            </a:r>
            <a:r>
              <a:rPr lang="de-DE" altLang="zh-CN" dirty="0" err="1" smtClean="0"/>
              <a:t>performance</a:t>
            </a:r>
            <a:r>
              <a:rPr lang="de-DE" altLang="zh-CN" dirty="0" smtClean="0"/>
              <a:t> analysis of different distribution automation </a:t>
            </a:r>
            <a:r>
              <a:rPr lang="de-DE" altLang="zh-CN" dirty="0" err="1" smtClean="0"/>
              <a:t>systems</a:t>
            </a:r>
            <a:r>
              <a:rPr lang="de-DE" altLang="zh-CN" dirty="0" smtClean="0"/>
              <a:t>  (Centralized Automation system </a:t>
            </a:r>
            <a:r>
              <a:rPr lang="de-DE" altLang="zh-CN" dirty="0" err="1" smtClean="0"/>
              <a:t>v.s</a:t>
            </a:r>
            <a:r>
              <a:rPr lang="de-DE" altLang="zh-CN" dirty="0" smtClean="0"/>
              <a:t>. IDE4L system) in Medium </a:t>
            </a:r>
            <a:r>
              <a:rPr lang="de-DE" altLang="zh-CN" dirty="0" err="1" smtClean="0"/>
              <a:t>Voltage</a:t>
            </a:r>
            <a:r>
              <a:rPr lang="de-DE" altLang="zh-CN" dirty="0" smtClean="0"/>
              <a:t> with different </a:t>
            </a:r>
            <a:r>
              <a:rPr lang="de-DE" altLang="zh-CN" dirty="0" err="1" smtClean="0"/>
              <a:t>protection</a:t>
            </a:r>
            <a:r>
              <a:rPr lang="de-DE" altLang="zh-CN" dirty="0" smtClean="0"/>
              <a:t> </a:t>
            </a:r>
            <a:r>
              <a:rPr lang="de-DE" altLang="zh-CN" dirty="0" err="1" smtClean="0"/>
              <a:t>approaches</a:t>
            </a:r>
            <a:r>
              <a:rPr lang="zh-CN" altLang="en-US" dirty="0" smtClean="0"/>
              <a:t>.</a:t>
            </a:r>
            <a:endParaRPr lang="de-DE" altLang="zh-CN" dirty="0" smtClean="0"/>
          </a:p>
          <a:p>
            <a:pPr marL="216100" lvl="1" indent="0">
              <a:buNone/>
            </a:pPr>
            <a:endParaRPr lang="de-DE" altLang="zh-CN" dirty="0"/>
          </a:p>
          <a:p>
            <a:r>
              <a:rPr lang="de-DE" altLang="zh-CN" dirty="0" err="1"/>
              <a:t>Contribution</a:t>
            </a:r>
            <a:r>
              <a:rPr lang="de-DE" altLang="zh-CN" dirty="0"/>
              <a:t> </a:t>
            </a:r>
          </a:p>
          <a:p>
            <a:pPr lvl="1"/>
            <a:r>
              <a:rPr lang="en-US" altLang="zh-CN" dirty="0" smtClean="0"/>
              <a:t>A feasibility study on using Petri Net theory for modeling and analyzing the distribution automation system</a:t>
            </a:r>
            <a:r>
              <a:rPr lang="de-DE" altLang="zh-CN" dirty="0" smtClean="0"/>
              <a:t> </a:t>
            </a:r>
          </a:p>
          <a:p>
            <a:pPr lvl="1"/>
            <a:r>
              <a:rPr lang="en-US" altLang="zh-CN" dirty="0" smtClean="0"/>
              <a:t>The </a:t>
            </a:r>
            <a:r>
              <a:rPr lang="en-US" altLang="zh-CN" dirty="0"/>
              <a:t>flexibility </a:t>
            </a:r>
            <a:r>
              <a:rPr lang="en-US" altLang="zh-CN" dirty="0" smtClean="0"/>
              <a:t>of SCPN and STPN is </a:t>
            </a:r>
            <a:r>
              <a:rPr lang="en-US" altLang="zh-CN" dirty="0"/>
              <a:t>illustrated by a detailed study </a:t>
            </a:r>
            <a:r>
              <a:rPr lang="en-US" altLang="zh-CN" dirty="0" smtClean="0"/>
              <a:t>on </a:t>
            </a:r>
            <a:r>
              <a:rPr lang="en-US" altLang="zh-CN" dirty="0"/>
              <a:t>the 6 major use cases at the MV level of </a:t>
            </a:r>
            <a:r>
              <a:rPr lang="en-US" altLang="zh-CN" dirty="0" smtClean="0"/>
              <a:t>IDE4L</a:t>
            </a:r>
            <a:r>
              <a:rPr lang="zh-CN" altLang="zh-CN" dirty="0"/>
              <a:t>.</a:t>
            </a:r>
            <a:endParaRPr lang="en-US" altLang="zh-CN" dirty="0" smtClean="0"/>
          </a:p>
          <a:p>
            <a:pPr lvl="1"/>
            <a:r>
              <a:rPr lang="en-US" altLang="zh-CN" dirty="0" smtClean="0"/>
              <a:t>The </a:t>
            </a:r>
            <a:r>
              <a:rPr lang="en-US" altLang="zh-CN" dirty="0"/>
              <a:t>performance comparison of different architectures and protection approaches verify the advantages and necessity of the IDE4L system and the possibility of improvement. The analysis method can also be implemented in other system architecture</a:t>
            </a:r>
            <a:r>
              <a:rPr lang="en-US" altLang="zh-CN" dirty="0" smtClean="0"/>
              <a:t>.</a:t>
            </a:r>
            <a:endParaRPr lang="de-DE" altLang="zh-CN" dirty="0"/>
          </a:p>
          <a:p>
            <a:endParaRPr lang="de-DE" altLang="zh-CN" dirty="0"/>
          </a:p>
          <a:p>
            <a:r>
              <a:rPr lang="de-DE" altLang="zh-CN" dirty="0" err="1" smtClean="0"/>
              <a:t>Assumption</a:t>
            </a:r>
            <a:endParaRPr lang="de-DE" altLang="zh-CN" dirty="0"/>
          </a:p>
          <a:p>
            <a:pPr lvl="1"/>
            <a:r>
              <a:rPr lang="de-DE" altLang="zh-CN" dirty="0" err="1" smtClean="0"/>
              <a:t>Advance</a:t>
            </a:r>
            <a:r>
              <a:rPr lang="en-US" altLang="zh-CN" dirty="0" smtClean="0"/>
              <a:t>d</a:t>
            </a:r>
            <a:r>
              <a:rPr lang="de-DE" altLang="zh-CN" dirty="0" smtClean="0"/>
              <a:t> </a:t>
            </a:r>
            <a:r>
              <a:rPr lang="de-DE" altLang="zh-CN" dirty="0"/>
              <a:t>distribution </a:t>
            </a:r>
            <a:r>
              <a:rPr lang="de-DE" altLang="zh-CN" dirty="0" smtClean="0"/>
              <a:t>automation </a:t>
            </a:r>
            <a:r>
              <a:rPr lang="en-US" altLang="zh-CN" dirty="0" smtClean="0"/>
              <a:t>system</a:t>
            </a:r>
            <a:r>
              <a:rPr lang="de-DE" altLang="zh-CN" dirty="0" smtClean="0"/>
              <a:t> </a:t>
            </a:r>
            <a:r>
              <a:rPr lang="de-DE" altLang="zh-CN" dirty="0"/>
              <a:t>is </a:t>
            </a:r>
            <a:r>
              <a:rPr lang="de-DE" altLang="zh-CN" dirty="0" err="1" smtClean="0"/>
              <a:t>deploye</a:t>
            </a:r>
            <a:r>
              <a:rPr lang="en-US" altLang="zh-CN" dirty="0" smtClean="0"/>
              <a:t>d </a:t>
            </a:r>
            <a:r>
              <a:rPr lang="de-DE" altLang="zh-CN" dirty="0" smtClean="0"/>
              <a:t>(IDE4L system</a:t>
            </a:r>
            <a:r>
              <a:rPr lang="de-DE" altLang="zh-CN" dirty="0"/>
              <a:t>)</a:t>
            </a:r>
          </a:p>
        </p:txBody>
      </p:sp>
    </p:spTree>
    <p:extLst>
      <p:ext uri="{BB962C8B-B14F-4D97-AF65-F5344CB8AC3E}">
        <p14:creationId xmlns:p14="http://schemas.microsoft.com/office/powerpoint/2010/main" val="3155810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1067" y="177866"/>
            <a:ext cx="8568000" cy="543600"/>
          </a:xfrm>
        </p:spPr>
        <p:txBody>
          <a:bodyPr/>
          <a:lstStyle/>
          <a:p>
            <a:r>
              <a:rPr lang="en-US" dirty="0" smtClean="0"/>
              <a:t>P</a:t>
            </a:r>
            <a:r>
              <a:rPr lang="en-US" altLang="zh-CN" dirty="0" smtClean="0"/>
              <a:t>etri Nets</a:t>
            </a:r>
            <a:br>
              <a:rPr lang="en-US" altLang="zh-CN" dirty="0" smtClean="0"/>
            </a:br>
            <a:r>
              <a:rPr lang="en-US" altLang="zh-CN" dirty="0" smtClean="0"/>
              <a:t>Basis</a:t>
            </a:r>
            <a:endParaRPr lang="de-DE" dirty="0"/>
          </a:p>
        </p:txBody>
      </p:sp>
      <p:sp>
        <p:nvSpPr>
          <p:cNvPr id="5" name="Textplatzhalter 4"/>
          <p:cNvSpPr>
            <a:spLocks noGrp="1"/>
          </p:cNvSpPr>
          <p:nvPr>
            <p:ph type="body" sz="quarter" idx="16"/>
          </p:nvPr>
        </p:nvSpPr>
        <p:spPr>
          <a:xfrm>
            <a:off x="287338" y="917340"/>
            <a:ext cx="4404833" cy="5221783"/>
          </a:xfrm>
        </p:spPr>
        <p:txBody>
          <a:bodyPr/>
          <a:lstStyle/>
          <a:p>
            <a:r>
              <a:rPr lang="en-US" altLang="zh-CN" sz="1600" dirty="0"/>
              <a:t>Petri net is a </a:t>
            </a:r>
            <a:r>
              <a:rPr lang="en-US" altLang="zh-CN" sz="1600" dirty="0" smtClean="0"/>
              <a:t>visual </a:t>
            </a:r>
            <a:r>
              <a:rPr lang="en-US" altLang="zh-CN" sz="1600" dirty="0"/>
              <a:t>graphical  mathematical modelling language to model static structure and dynamic change of Discrete Event Dynamic System (DEDS</a:t>
            </a:r>
            <a:r>
              <a:rPr lang="en-US" altLang="zh-CN" sz="1600" dirty="0" smtClean="0"/>
              <a:t>)</a:t>
            </a:r>
          </a:p>
          <a:p>
            <a:endParaRPr lang="de-DE" sz="1600" dirty="0" smtClean="0"/>
          </a:p>
          <a:p>
            <a:endParaRPr lang="de-DE" sz="1600" dirty="0" smtClean="0"/>
          </a:p>
          <a:p>
            <a:pPr marL="0" indent="0">
              <a:buNone/>
            </a:pPr>
            <a:endParaRPr lang="de-DE" sz="1600" dirty="0" smtClean="0"/>
          </a:p>
          <a:p>
            <a:endParaRPr lang="de-DE" sz="1600" dirty="0" smtClean="0"/>
          </a:p>
          <a:p>
            <a:endParaRPr lang="de-DE" sz="1600" dirty="0" smtClean="0"/>
          </a:p>
          <a:p>
            <a:pPr lvl="1"/>
            <a:r>
              <a:rPr lang="en-US" altLang="zh-CN" dirty="0" smtClean="0">
                <a:solidFill>
                  <a:srgbClr val="000000"/>
                </a:solidFill>
              </a:rPr>
              <a:t>Place </a:t>
            </a:r>
            <a:r>
              <a:rPr lang="en-US" altLang="zh-CN" dirty="0">
                <a:solidFill>
                  <a:srgbClr val="000000"/>
                </a:solidFill>
              </a:rPr>
              <a:t>: a </a:t>
            </a:r>
            <a:r>
              <a:rPr lang="en-US" altLang="zh-CN" dirty="0" smtClean="0">
                <a:solidFill>
                  <a:srgbClr val="000000"/>
                </a:solidFill>
              </a:rPr>
              <a:t>circle (</a:t>
            </a:r>
            <a:r>
              <a:rPr lang="en-US" altLang="zh-CN" dirty="0">
                <a:solidFill>
                  <a:srgbClr val="000000"/>
                </a:solidFill>
              </a:rPr>
              <a:t>P0,P1,92</a:t>
            </a:r>
            <a:r>
              <a:rPr lang="en-US" altLang="zh-CN" dirty="0" smtClean="0">
                <a:solidFill>
                  <a:srgbClr val="000000"/>
                </a:solidFill>
              </a:rPr>
              <a:t>)</a:t>
            </a:r>
          </a:p>
          <a:p>
            <a:pPr lvl="1"/>
            <a:r>
              <a:rPr lang="en-US" altLang="zh-CN" dirty="0">
                <a:solidFill>
                  <a:srgbClr val="000000"/>
                </a:solidFill>
              </a:rPr>
              <a:t>Transition: a </a:t>
            </a:r>
            <a:r>
              <a:rPr lang="en-US" altLang="zh-CN" dirty="0" smtClean="0">
                <a:solidFill>
                  <a:srgbClr val="000000"/>
                </a:solidFill>
              </a:rPr>
              <a:t>rectangle (</a:t>
            </a:r>
            <a:r>
              <a:rPr lang="en-US" altLang="zh-CN" dirty="0">
                <a:solidFill>
                  <a:srgbClr val="000000"/>
                </a:solidFill>
              </a:rPr>
              <a:t>T0,T2)</a:t>
            </a:r>
            <a:r>
              <a:rPr lang="en-US" altLang="zh-CN" dirty="0"/>
              <a:t> </a:t>
            </a:r>
            <a:endParaRPr lang="en-US" altLang="zh-CN" dirty="0" smtClean="0"/>
          </a:p>
          <a:p>
            <a:pPr lvl="1"/>
            <a:r>
              <a:rPr lang="en-US" altLang="zh-CN" dirty="0">
                <a:solidFill>
                  <a:srgbClr val="000000"/>
                </a:solidFill>
              </a:rPr>
              <a:t>Arc: a tangential arc between the place and the </a:t>
            </a:r>
            <a:r>
              <a:rPr lang="en-US" altLang="zh-CN" dirty="0" smtClean="0">
                <a:solidFill>
                  <a:srgbClr val="000000"/>
                </a:solidFill>
              </a:rPr>
              <a:t>transition</a:t>
            </a:r>
          </a:p>
          <a:p>
            <a:pPr lvl="1"/>
            <a:r>
              <a:rPr lang="en-US" altLang="zh-CN" dirty="0" smtClean="0">
                <a:solidFill>
                  <a:srgbClr val="000000"/>
                </a:solidFill>
              </a:rPr>
              <a:t>Token</a:t>
            </a:r>
            <a:r>
              <a:rPr lang="en-US" altLang="zh-CN" dirty="0">
                <a:solidFill>
                  <a:srgbClr val="000000"/>
                </a:solidFill>
              </a:rPr>
              <a:t>: a dynamic object in the </a:t>
            </a:r>
            <a:r>
              <a:rPr lang="en-US" altLang="zh-CN" dirty="0" smtClean="0">
                <a:solidFill>
                  <a:srgbClr val="000000"/>
                </a:solidFill>
              </a:rPr>
              <a:t>place (</a:t>
            </a:r>
            <a:r>
              <a:rPr lang="en-US" altLang="zh-CN" dirty="0">
                <a:solidFill>
                  <a:srgbClr val="000000"/>
                </a:solidFill>
              </a:rPr>
              <a:t>represented by a dot in the place P) </a:t>
            </a:r>
            <a:r>
              <a:rPr lang="en-US" altLang="zh-CN" dirty="0" smtClean="0">
                <a:solidFill>
                  <a:srgbClr val="000000"/>
                </a:solidFill>
              </a:rPr>
              <a:t>that </a:t>
            </a:r>
            <a:r>
              <a:rPr lang="en-US" altLang="zh-CN" dirty="0">
                <a:solidFill>
                  <a:srgbClr val="000000"/>
                </a:solidFill>
              </a:rPr>
              <a:t>can be moved from one place to </a:t>
            </a:r>
            <a:r>
              <a:rPr lang="en-US" altLang="zh-CN" dirty="0" smtClean="0">
                <a:solidFill>
                  <a:srgbClr val="000000"/>
                </a:solidFill>
              </a:rPr>
              <a:t>another</a:t>
            </a:r>
          </a:p>
          <a:p>
            <a:pPr lvl="1"/>
            <a:endParaRPr lang="en-US" altLang="zh-CN" dirty="0">
              <a:solidFill>
                <a:srgbClr val="000000"/>
              </a:solidFill>
            </a:endParaRPr>
          </a:p>
          <a:p>
            <a:pPr marL="216100" lvl="1" indent="0">
              <a:buNone/>
            </a:pPr>
            <a:endParaRPr lang="en-US" altLang="zh-CN" dirty="0">
              <a:solidFill>
                <a:srgbClr val="000000"/>
              </a:solidFill>
            </a:endParaRPr>
          </a:p>
          <a:p>
            <a:pPr lvl="1"/>
            <a:endParaRPr lang="en-US" altLang="zh-CN" sz="2000" dirty="0">
              <a:solidFill>
                <a:srgbClr val="000000"/>
              </a:solidFill>
              <a:latin typeface="TimesNewRomanPSMT"/>
            </a:endParaRPr>
          </a:p>
          <a:p>
            <a:pPr lvl="1"/>
            <a:endParaRPr lang="en-US" altLang="zh-CN" sz="2000" dirty="0">
              <a:solidFill>
                <a:srgbClr val="000000"/>
              </a:solidFill>
              <a:latin typeface="TimesNewRomanPSMT"/>
            </a:endParaRPr>
          </a:p>
          <a:p>
            <a:pPr lvl="1"/>
            <a:endParaRPr lang="en-US" altLang="zh-CN" sz="2000" dirty="0" smtClean="0"/>
          </a:p>
          <a:p>
            <a:pPr lvl="1"/>
            <a:endParaRPr lang="en-US" altLang="zh-CN" sz="2000" dirty="0" smtClean="0"/>
          </a:p>
          <a:p>
            <a:pPr lvl="1"/>
            <a:endParaRPr lang="en-US" altLang="zh-CN" sz="2000" dirty="0"/>
          </a:p>
          <a:p>
            <a:pPr marL="216000" lvl="1" indent="-216000" algn="just" defTabSz="216000">
              <a:buSzPct val="115000"/>
              <a:buFont typeface="Arial" panose="020B0604020202020204" pitchFamily="34" charset="0"/>
              <a:buChar char="•"/>
              <a:tabLst>
                <a:tab pos="216000" algn="l"/>
              </a:tabLst>
            </a:pPr>
            <a:endParaRPr lang="en-US" altLang="zh-CN" sz="2000" dirty="0"/>
          </a:p>
        </p:txBody>
      </p:sp>
      <p:pic>
        <p:nvPicPr>
          <p:cNvPr id="7"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461463" y="2345871"/>
            <a:ext cx="4124869" cy="794947"/>
          </a:xfrm>
        </p:spPr>
      </p:pic>
      <p:pic>
        <p:nvPicPr>
          <p:cNvPr id="6" name="图片占位符 5" descr="Snip20170624_7.png"/>
          <p:cNvPicPr>
            <a:picLocks noChangeAspect="1"/>
          </p:cNvPicPr>
          <p:nvPr/>
        </p:nvPicPr>
        <p:blipFill>
          <a:blip r:embed="rId3">
            <a:extLst>
              <a:ext uri="{28A0092B-C50C-407E-A947-70E740481C1C}">
                <a14:useLocalDpi xmlns:a14="http://schemas.microsoft.com/office/drawing/2010/main" val="0"/>
              </a:ext>
            </a:extLst>
          </a:blip>
          <a:srcRect t="-56943" b="-56943"/>
          <a:stretch>
            <a:fillRect/>
          </a:stretch>
        </p:blipFill>
        <p:spPr>
          <a:xfrm>
            <a:off x="4879044" y="944095"/>
            <a:ext cx="3834988" cy="6081749"/>
          </a:xfrm>
          <a:prstGeom prst="rect">
            <a:avLst/>
          </a:prstGeom>
        </p:spPr>
      </p:pic>
      <p:sp>
        <p:nvSpPr>
          <p:cNvPr id="3" name="文本框 2"/>
          <p:cNvSpPr txBox="1"/>
          <p:nvPr/>
        </p:nvSpPr>
        <p:spPr>
          <a:xfrm>
            <a:off x="4830483" y="916576"/>
            <a:ext cx="4007026" cy="160043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A structured description tool which is able to represent synchrony, </a:t>
            </a:r>
            <a:r>
              <a:rPr lang="en-US" altLang="zh-CN" sz="1600" dirty="0" smtClean="0">
                <a:solidFill>
                  <a:prstClr val="black"/>
                </a:solidFill>
                <a:latin typeface="Arial"/>
                <a:cs typeface="Arial" panose="020B0604020202020204" pitchFamily="34" charset="0"/>
              </a:rPr>
              <a:t>synchronization, </a:t>
            </a:r>
            <a:r>
              <a:rPr lang="en-US" altLang="zh-CN" sz="1600" dirty="0">
                <a:solidFill>
                  <a:prstClr val="black"/>
                </a:solidFill>
                <a:latin typeface="Arial"/>
                <a:cs typeface="Arial" panose="020B0604020202020204" pitchFamily="34" charset="0"/>
              </a:rPr>
              <a:t>and parallel logical relationships</a:t>
            </a:r>
            <a:r>
              <a:rPr lang="en-US" altLang="zh-CN" sz="1600" dirty="0" smtClean="0">
                <a:solidFill>
                  <a:prstClr val="black"/>
                </a:solidFill>
                <a:latin typeface="Arial"/>
                <a:cs typeface="Arial" panose="020B0604020202020204" pitchFamily="34" charset="0"/>
              </a:rPr>
              <a:t>.</a:t>
            </a: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endParaRPr lang="en-US" altLang="zh-CN" sz="1600" dirty="0">
              <a:solidFill>
                <a:prstClr val="black"/>
              </a:solidFill>
              <a:latin typeface="Arial"/>
              <a:cs typeface="Arial" panose="020B0604020202020204" pitchFamily="34" charset="0"/>
            </a:endParaRP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Basic logic connections:</a:t>
            </a:r>
          </a:p>
          <a:p>
            <a:endParaRPr kumimoji="1" lang="zh-CN" altLang="en-US" sz="1400" dirty="0" smtClean="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
            </a:r>
            <a:r>
              <a:rPr lang="en-US" altLang="zh-CN" dirty="0" smtClean="0"/>
              <a:t>etri Nets</a:t>
            </a:r>
            <a:br>
              <a:rPr lang="en-US" altLang="zh-CN" dirty="0" smtClean="0"/>
            </a:br>
            <a:r>
              <a:rPr lang="en-US" altLang="zh-CN" dirty="0" smtClean="0"/>
              <a:t>Types and tools</a:t>
            </a:r>
            <a:endParaRPr lang="de-DE" dirty="0"/>
          </a:p>
        </p:txBody>
      </p:sp>
      <p:sp>
        <p:nvSpPr>
          <p:cNvPr id="5" name="Textplatzhalter 4"/>
          <p:cNvSpPr>
            <a:spLocks noGrp="1"/>
          </p:cNvSpPr>
          <p:nvPr>
            <p:ph type="body" sz="quarter" idx="16"/>
          </p:nvPr>
        </p:nvSpPr>
        <p:spPr>
          <a:xfrm>
            <a:off x="287338" y="871200"/>
            <a:ext cx="4493031" cy="5292000"/>
          </a:xfrm>
        </p:spPr>
        <p:txBody>
          <a:bodyPr/>
          <a:lstStyle/>
          <a:p>
            <a:pPr marL="216000" lvl="1" indent="-216000" defTabSz="216000">
              <a:buSzPct val="115000"/>
              <a:buFont typeface="Arial" panose="020B0604020202020204" pitchFamily="34" charset="0"/>
              <a:buChar char="■"/>
              <a:tabLst>
                <a:tab pos="216000" algn="l"/>
              </a:tabLst>
            </a:pPr>
            <a:r>
              <a:rPr lang="en-US" altLang="zh-CN" sz="2000" dirty="0" smtClean="0"/>
              <a:t> </a:t>
            </a:r>
            <a:r>
              <a:rPr lang="en-US" altLang="zh-CN" dirty="0" smtClean="0"/>
              <a:t>Petri net extensions</a:t>
            </a:r>
          </a:p>
          <a:p>
            <a:pPr lvl="1"/>
            <a:r>
              <a:rPr lang="en-US" altLang="zh-CN" dirty="0"/>
              <a:t>Vertical extension is from the basic P/T PN to advanced </a:t>
            </a:r>
            <a:r>
              <a:rPr lang="en-US" altLang="zh-CN" dirty="0" smtClean="0"/>
              <a:t>PN </a:t>
            </a:r>
            <a:r>
              <a:rPr lang="en-US" altLang="zh-CN" dirty="0"/>
              <a:t>(such as predicate / transition PN, </a:t>
            </a:r>
            <a:r>
              <a:rPr lang="en-US" altLang="zh-CN" dirty="0" smtClean="0"/>
              <a:t>colored </a:t>
            </a:r>
            <a:r>
              <a:rPr lang="en-US" altLang="zh-CN" dirty="0"/>
              <a:t>PN).</a:t>
            </a:r>
          </a:p>
          <a:p>
            <a:pPr lvl="1"/>
            <a:r>
              <a:rPr lang="en-US" altLang="zh-CN" dirty="0"/>
              <a:t>Horizontal extension is from traditional Petri nets to T</a:t>
            </a:r>
            <a:r>
              <a:rPr lang="en-US" altLang="zh-CN" dirty="0" smtClean="0"/>
              <a:t>imed </a:t>
            </a:r>
            <a:r>
              <a:rPr lang="en-US" altLang="zh-CN" dirty="0"/>
              <a:t>Petri </a:t>
            </a:r>
            <a:r>
              <a:rPr lang="en-US" altLang="zh-CN" dirty="0" smtClean="0"/>
              <a:t>nets(TPN) </a:t>
            </a:r>
            <a:r>
              <a:rPr lang="en-US" altLang="zh-CN" dirty="0"/>
              <a:t>and Stochastic Petri Net (</a:t>
            </a:r>
            <a:r>
              <a:rPr lang="en-US" altLang="zh-CN" dirty="0" smtClean="0"/>
              <a:t>SPN or STPN) .</a:t>
            </a:r>
          </a:p>
          <a:p>
            <a:pPr lvl="1"/>
            <a:endParaRPr lang="en-US" altLang="zh-CN" dirty="0" smtClean="0"/>
          </a:p>
          <a:p>
            <a:pPr marL="216000" lvl="1" indent="-216000" defTabSz="216000">
              <a:buSzPct val="115000"/>
              <a:buFont typeface="Arial" panose="020B0604020202020204" pitchFamily="34" charset="0"/>
              <a:buChar char="■"/>
              <a:tabLst>
                <a:tab pos="216000" algn="l"/>
              </a:tabLst>
            </a:pPr>
            <a:r>
              <a:rPr lang="en-US" altLang="zh-CN" dirty="0" smtClean="0"/>
              <a:t> </a:t>
            </a:r>
            <a:r>
              <a:rPr lang="en-US" altLang="zh-CN" dirty="0"/>
              <a:t>Stochastic Colour Petri Net (SCPN)  </a:t>
            </a:r>
          </a:p>
          <a:p>
            <a:pPr lvl="1"/>
            <a:r>
              <a:rPr lang="en-US" altLang="zh-CN" dirty="0" smtClean="0"/>
              <a:t>can </a:t>
            </a:r>
            <a:r>
              <a:rPr lang="en-US" altLang="zh-CN" dirty="0"/>
              <a:t>define and identify different tokens in the same place, thus completing a more complex logical network architecture </a:t>
            </a:r>
            <a:endParaRPr lang="en-US" altLang="zh-CN" dirty="0" smtClean="0"/>
          </a:p>
          <a:p>
            <a:pPr lvl="1"/>
            <a:r>
              <a:rPr lang="en-US" altLang="zh-CN" dirty="0" smtClean="0"/>
              <a:t>PIPE is friendly for colored token definition</a:t>
            </a:r>
            <a:endParaRPr lang="en-US" altLang="zh-CN" sz="2000" dirty="0" smtClean="0"/>
          </a:p>
          <a:p>
            <a:r>
              <a:rPr lang="en-US" altLang="zh-CN" sz="2000" dirty="0" smtClean="0"/>
              <a:t> </a:t>
            </a:r>
            <a:r>
              <a:rPr lang="en-US" altLang="zh-CN" sz="1600" dirty="0" smtClean="0"/>
              <a:t>Stochastic </a:t>
            </a:r>
            <a:r>
              <a:rPr lang="en-US" altLang="zh-CN" sz="1600" dirty="0"/>
              <a:t>Timed Petri Net (STPN) </a:t>
            </a:r>
          </a:p>
          <a:p>
            <a:pPr lvl="1"/>
            <a:r>
              <a:rPr lang="en-US" altLang="zh-CN" dirty="0"/>
              <a:t>transition may have time </a:t>
            </a:r>
            <a:r>
              <a:rPr lang="en-US" altLang="zh-CN" dirty="0" smtClean="0"/>
              <a:t>delay which is </a:t>
            </a:r>
            <a:r>
              <a:rPr lang="en-US" altLang="zh-CN" dirty="0"/>
              <a:t>randomly chosen</a:t>
            </a:r>
            <a:r>
              <a:rPr lang="de-DE" altLang="zh-CN" dirty="0"/>
              <a:t> </a:t>
            </a:r>
            <a:endParaRPr lang="en-US" altLang="zh-CN" dirty="0" smtClean="0"/>
          </a:p>
          <a:p>
            <a:pPr lvl="1"/>
            <a:r>
              <a:rPr lang="en-US" altLang="zh-CN" dirty="0" smtClean="0"/>
              <a:t>ORIS has various functions for transient and steady-state analysis</a:t>
            </a:r>
          </a:p>
          <a:p>
            <a:pPr lvl="1"/>
            <a:endParaRPr lang="en-US" altLang="zh-CN" sz="2000" dirty="0" smtClean="0"/>
          </a:p>
          <a:p>
            <a:pPr lvl="1"/>
            <a:endParaRPr lang="en-US" altLang="zh-CN" sz="2000" dirty="0" smtClean="0"/>
          </a:p>
          <a:p>
            <a:pPr lvl="1"/>
            <a:endParaRPr lang="en-US" altLang="zh-CN" sz="2000" dirty="0" smtClean="0"/>
          </a:p>
          <a:p>
            <a:pPr marL="216100" lvl="1" indent="0">
              <a:buNone/>
            </a:pPr>
            <a:endParaRPr lang="en-US" altLang="zh-CN" dirty="0" smtClean="0"/>
          </a:p>
          <a:p>
            <a:pPr lvl="1"/>
            <a:endParaRPr lang="en-US" altLang="zh-CN" dirty="0"/>
          </a:p>
        </p:txBody>
      </p:sp>
      <p:pic>
        <p:nvPicPr>
          <p:cNvPr id="4" name="图片 3" descr="Snip20170716_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390" y="772235"/>
            <a:ext cx="3843083" cy="3232308"/>
          </a:xfrm>
          <a:prstGeom prst="rect">
            <a:avLst/>
          </a:prstGeom>
        </p:spPr>
      </p:pic>
      <p:sp>
        <p:nvSpPr>
          <p:cNvPr id="6" name="Textplatzhalter 2"/>
          <p:cNvSpPr>
            <a:spLocks noGrp="1"/>
          </p:cNvSpPr>
          <p:nvPr>
            <p:ph type="body" sz="quarter" idx="4294967295"/>
          </p:nvPr>
        </p:nvSpPr>
        <p:spPr>
          <a:xfrm>
            <a:off x="4865804" y="4181631"/>
            <a:ext cx="4024626" cy="2045697"/>
          </a:xfrm>
          <a:prstGeom prst="rect">
            <a:avLst/>
          </a:prstGeom>
        </p:spPr>
        <p:txBody>
          <a:bodyPr/>
          <a:lstStyle/>
          <a:p>
            <a:pPr marL="285750" indent="-285750">
              <a:buFont typeface="Wingdings" charset="2"/>
              <a:buChar char="n"/>
            </a:pPr>
            <a:r>
              <a:rPr lang="en-US" altLang="zh-CN" sz="1600" dirty="0"/>
              <a:t>The different </a:t>
            </a:r>
            <a:r>
              <a:rPr lang="en-US" altLang="zh-CN" sz="1600" dirty="0" smtClean="0"/>
              <a:t>focusing aspects and </a:t>
            </a:r>
            <a:r>
              <a:rPr lang="en-US" altLang="zh-CN" sz="1600" dirty="0"/>
              <a:t>different analysis needs </a:t>
            </a:r>
            <a:r>
              <a:rPr lang="en-US" altLang="zh-CN" sz="1600" dirty="0" smtClean="0"/>
              <a:t>of </a:t>
            </a:r>
            <a:r>
              <a:rPr lang="en-US" altLang="zh-CN" sz="1600" dirty="0"/>
              <a:t>cases should be combined with the corresponding tool characteristics and personal preferences to complete the tool selection</a:t>
            </a:r>
            <a:r>
              <a:rPr lang="en-US" altLang="zh-CN" sz="1600" dirty="0" smtClean="0"/>
              <a:t>. </a:t>
            </a:r>
          </a:p>
          <a:p>
            <a:pPr marL="285750" indent="-285750">
              <a:buFont typeface="Wingdings" charset="2"/>
              <a:buChar char="n"/>
            </a:pPr>
            <a:r>
              <a:rPr lang="en-US" altLang="zh-CN" sz="1600" dirty="0" smtClean="0"/>
              <a:t>We choose</a:t>
            </a:r>
            <a:r>
              <a:rPr lang="en-US" altLang="zh-CN" sz="1600" dirty="0" smtClean="0">
                <a:solidFill>
                  <a:srgbClr val="FF0000"/>
                </a:solidFill>
              </a:rPr>
              <a:t> PIPE </a:t>
            </a:r>
            <a:r>
              <a:rPr lang="en-US" altLang="zh-CN" sz="1600" dirty="0" smtClean="0"/>
              <a:t>and</a:t>
            </a:r>
            <a:r>
              <a:rPr lang="en-US" altLang="zh-CN" sz="1600" dirty="0" smtClean="0">
                <a:solidFill>
                  <a:srgbClr val="FF0000"/>
                </a:solidFill>
              </a:rPr>
              <a:t> ORIS </a:t>
            </a:r>
            <a:r>
              <a:rPr lang="de-DE" altLang="zh-CN" sz="1600" dirty="0" smtClean="0"/>
              <a:t>as</a:t>
            </a:r>
            <a:r>
              <a:rPr lang="de-DE" altLang="zh-CN" sz="1600" dirty="0"/>
              <a:t> </a:t>
            </a:r>
            <a:r>
              <a:rPr lang="en-US" altLang="zh-CN" sz="1600" dirty="0" smtClean="0"/>
              <a:t>simulation tools</a:t>
            </a:r>
            <a:r>
              <a:rPr lang="de-DE" altLang="zh-CN" sz="1600" dirty="0" smtClean="0"/>
              <a:t>.</a:t>
            </a:r>
            <a:endParaRPr lang="en-US" altLang="zh-CN" sz="1600" dirty="0" smtClean="0"/>
          </a:p>
          <a:p>
            <a:endParaRPr lang="de-DE" sz="1600" dirty="0"/>
          </a:p>
        </p:txBody>
      </p:sp>
    </p:spTree>
    <p:extLst>
      <p:ext uri="{BB962C8B-B14F-4D97-AF65-F5344CB8AC3E}">
        <p14:creationId xmlns:p14="http://schemas.microsoft.com/office/powerpoint/2010/main" val="28594098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IDE4L project </a:t>
            </a:r>
            <a:r>
              <a:rPr lang="en-US" altLang="zh-CN" dirty="0" smtClean="0"/>
              <a:t/>
            </a:r>
            <a:br>
              <a:rPr lang="en-US" altLang="zh-CN" dirty="0" smtClean="0"/>
            </a:br>
            <a:r>
              <a:rPr lang="en-US" altLang="zh-CN" dirty="0" smtClean="0"/>
              <a:t>Automation </a:t>
            </a:r>
            <a:r>
              <a:rPr lang="en-US" altLang="zh-CN" dirty="0"/>
              <a:t>concept and architecture</a:t>
            </a:r>
            <a:endParaRPr lang="de-DE" dirty="0"/>
          </a:p>
        </p:txBody>
      </p:sp>
      <p:sp>
        <p:nvSpPr>
          <p:cNvPr id="5" name="Textplatzhalter 4"/>
          <p:cNvSpPr>
            <a:spLocks noGrp="1"/>
          </p:cNvSpPr>
          <p:nvPr>
            <p:ph type="body" sz="quarter" idx="16"/>
          </p:nvPr>
        </p:nvSpPr>
        <p:spPr>
          <a:xfrm>
            <a:off x="269699" y="871394"/>
            <a:ext cx="9167562" cy="961102"/>
          </a:xfrm>
        </p:spPr>
        <p:txBody>
          <a:bodyPr/>
          <a:lstStyle/>
          <a:p>
            <a:r>
              <a:rPr lang="en-US" altLang="zh-CN" sz="1600" dirty="0"/>
              <a:t>The automation architecture development of IDE4L is supported by two main </a:t>
            </a:r>
            <a:r>
              <a:rPr lang="en-US" altLang="zh-CN" sz="1600" dirty="0" smtClean="0"/>
              <a:t>concepts:</a:t>
            </a:r>
            <a:endParaRPr lang="de-DE" sz="1600" dirty="0" smtClean="0"/>
          </a:p>
          <a:p>
            <a:pPr lvl="1"/>
            <a:r>
              <a:rPr lang="en-US" altLang="zh-CN" dirty="0"/>
              <a:t>Use </a:t>
            </a:r>
            <a:r>
              <a:rPr lang="en-US" altLang="zh-CN" dirty="0" smtClean="0"/>
              <a:t>Case (</a:t>
            </a:r>
            <a:r>
              <a:rPr lang="en-US" altLang="zh-CN" dirty="0"/>
              <a:t>UC</a:t>
            </a:r>
            <a:r>
              <a:rPr lang="en-US" altLang="zh-CN" dirty="0" smtClean="0"/>
              <a:t>) Methodology</a:t>
            </a:r>
            <a:endParaRPr lang="en-US" altLang="zh-CN" dirty="0"/>
          </a:p>
          <a:p>
            <a:pPr lvl="1"/>
            <a:r>
              <a:rPr lang="en-US" altLang="zh-CN" dirty="0" smtClean="0"/>
              <a:t>Smart </a:t>
            </a:r>
            <a:r>
              <a:rPr lang="en-US" altLang="zh-CN" dirty="0"/>
              <a:t>Grid Architecture Model (SGAM) </a:t>
            </a:r>
            <a:r>
              <a:rPr lang="en-US" altLang="zh-CN" dirty="0" smtClean="0"/>
              <a:t>framework </a:t>
            </a:r>
          </a:p>
          <a:p>
            <a:pPr marL="216100" lvl="1" indent="0">
              <a:buNone/>
            </a:pPr>
            <a:endParaRPr lang="en-US" altLang="zh-CN" dirty="0"/>
          </a:p>
          <a:p>
            <a:pPr lvl="1"/>
            <a:endParaRPr lang="en-US" altLang="zh-CN" dirty="0"/>
          </a:p>
        </p:txBody>
      </p:sp>
      <p:pic>
        <p:nvPicPr>
          <p:cNvPr id="8" name="图片 7" descr="Snip20170623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18" y="1783105"/>
            <a:ext cx="2837021" cy="3434583"/>
          </a:xfrm>
          <a:prstGeom prst="rect">
            <a:avLst/>
          </a:prstGeom>
        </p:spPr>
      </p:pic>
      <p:pic>
        <p:nvPicPr>
          <p:cNvPr id="10" name="图片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8" y="2256926"/>
            <a:ext cx="4737678" cy="2250321"/>
          </a:xfrm>
          <a:prstGeom prst="rect">
            <a:avLst/>
          </a:prstGeom>
        </p:spPr>
      </p:pic>
      <p:sp>
        <p:nvSpPr>
          <p:cNvPr id="11" name="Textplatzhalter 4"/>
          <p:cNvSpPr txBox="1">
            <a:spLocks/>
          </p:cNvSpPr>
          <p:nvPr/>
        </p:nvSpPr>
        <p:spPr>
          <a:xfrm>
            <a:off x="4805602" y="5297821"/>
            <a:ext cx="4156462" cy="78073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altLang="zh-CN" sz="1600" dirty="0" smtClean="0"/>
              <a:t>Focus on 6 major monitoring and control use cases in MV</a:t>
            </a:r>
          </a:p>
          <a:p>
            <a:r>
              <a:rPr lang="de-DE" altLang="zh-CN" sz="1600" dirty="0" smtClean="0"/>
              <a:t>MVPC,MVRTM,MVSE,MVSF,NDU,CCPC</a:t>
            </a:r>
          </a:p>
          <a:p>
            <a:pPr marL="0" indent="0">
              <a:buFont typeface="Arial" panose="020B0604020202020204" pitchFamily="34" charset="0"/>
              <a:buNone/>
            </a:pPr>
            <a:endParaRPr lang="de-DE" altLang="zh-CN" sz="1600" dirty="0"/>
          </a:p>
        </p:txBody>
      </p:sp>
      <p:sp>
        <p:nvSpPr>
          <p:cNvPr id="12" name="Textplatzhalter 2"/>
          <p:cNvSpPr txBox="1">
            <a:spLocks/>
          </p:cNvSpPr>
          <p:nvPr/>
        </p:nvSpPr>
        <p:spPr>
          <a:xfrm>
            <a:off x="233298" y="5280905"/>
            <a:ext cx="4528267" cy="840154"/>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n"/>
            </a:pPr>
            <a:r>
              <a:rPr kumimoji="1" lang="de-DE" altLang="zh-CN" sz="2000" dirty="0" smtClean="0"/>
              <a:t> </a:t>
            </a:r>
            <a:r>
              <a:rPr kumimoji="1" lang="de-DE" altLang="zh-CN" sz="1600" dirty="0" smtClean="0"/>
              <a:t>Function layer</a:t>
            </a:r>
            <a:r>
              <a:rPr kumimoji="1" lang="zh-CN" altLang="en-US" sz="1600" dirty="0" smtClean="0"/>
              <a:t>：</a:t>
            </a:r>
            <a:r>
              <a:rPr kumimoji="1" lang="en-US" altLang="zh-CN" sz="1600" dirty="0" smtClean="0"/>
              <a:t>    Survivability analysis</a:t>
            </a:r>
          </a:p>
          <a:p>
            <a:pPr>
              <a:buFont typeface="Wingdings" charset="2"/>
              <a:buChar char="n"/>
            </a:pPr>
            <a:r>
              <a:rPr kumimoji="1" lang="en-US" altLang="zh-CN" sz="1600" dirty="0" smtClean="0"/>
              <a:t> Component layer</a:t>
            </a:r>
            <a:r>
              <a:rPr kumimoji="1" lang="zh-CN" altLang="en-US" sz="1600" dirty="0" smtClean="0"/>
              <a:t>：</a:t>
            </a:r>
            <a:r>
              <a:rPr kumimoji="1" lang="en-US" altLang="zh-CN" sz="1600" dirty="0" smtClean="0"/>
              <a:t>   Dependability analysis</a:t>
            </a:r>
            <a:endParaRPr kumimoji="1" lang="zh-CN" altLang="en-US" sz="1600" dirty="0"/>
          </a:p>
        </p:txBody>
      </p:sp>
      <p:sp>
        <p:nvSpPr>
          <p:cNvPr id="3" name="文本占位符 2"/>
          <p:cNvSpPr>
            <a:spLocks noGrp="1"/>
          </p:cNvSpPr>
          <p:nvPr>
            <p:ph type="body" sz="quarter" idx="13"/>
          </p:nvPr>
        </p:nvSpPr>
        <p:spPr>
          <a:xfrm>
            <a:off x="5737347" y="5051284"/>
            <a:ext cx="2664000" cy="287168"/>
          </a:xfrm>
        </p:spPr>
        <p:txBody>
          <a:bodyPr/>
          <a:lstStyle/>
          <a:p>
            <a:r>
              <a:rPr lang="en-US" altLang="zh-CN" dirty="0"/>
              <a:t>Deliverable 3.1: Distribution Automation Concept </a:t>
            </a:r>
          </a:p>
          <a:p>
            <a:endParaRPr kumimoji="1" lang="zh-CN" altLang="en-US" dirty="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t>
            </a:r>
            <a:r>
              <a:rPr lang="en-US" altLang="zh-CN" dirty="0" smtClean="0"/>
              <a:t>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1491892" y="5727686"/>
            <a:ext cx="5992226" cy="449138"/>
          </a:xfrm>
        </p:spPr>
        <p:txBody>
          <a:bodyPr/>
          <a:lstStyle/>
          <a:p>
            <a:pPr algn="ctr"/>
            <a:r>
              <a:rPr kumimoji="1" lang="de-DE" altLang="zh-CN" sz="1400" dirty="0" smtClean="0"/>
              <a:t> MVPC,MVRTM,MVSE,MVSF,NDU,CCPC in PIPE</a:t>
            </a:r>
          </a:p>
          <a:p>
            <a:pPr algn="ctr"/>
            <a:r>
              <a:rPr kumimoji="1" lang="de-DE" altLang="zh-CN" sz="1400" dirty="0" smtClean="0"/>
              <a:t>L</a:t>
            </a:r>
            <a:r>
              <a:rPr kumimoji="1" lang="en-US" altLang="zh-CN" sz="1400" dirty="0" err="1" smtClean="0"/>
              <a:t>eft</a:t>
            </a:r>
            <a:r>
              <a:rPr kumimoji="1" lang="de-DE" altLang="zh-CN" sz="1400" dirty="0" smtClean="0"/>
              <a:t>: S</a:t>
            </a:r>
            <a:r>
              <a:rPr kumimoji="1" lang="en-US" altLang="zh-CN" sz="1400" dirty="0" smtClean="0"/>
              <a:t>ingle</a:t>
            </a:r>
            <a:r>
              <a:rPr kumimoji="1" lang="de-DE" altLang="zh-CN" sz="1400" dirty="0" smtClean="0"/>
              <a:t> UCs; Right: whole system</a:t>
            </a:r>
          </a:p>
          <a:p>
            <a:pPr algn="ctr"/>
            <a:endParaRPr kumimoji="1" lang="zh-CN" altLang="en-US" dirty="0"/>
          </a:p>
        </p:txBody>
      </p:sp>
      <p:pic>
        <p:nvPicPr>
          <p:cNvPr id="7" name="图片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 y="765794"/>
            <a:ext cx="4253741" cy="4581295"/>
          </a:xfrm>
          <a:prstGeom prst="rect">
            <a:avLst/>
          </a:prstGeom>
        </p:spPr>
      </p:pic>
      <p:pic>
        <p:nvPicPr>
          <p:cNvPr id="8" name="图片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107068" y="936747"/>
            <a:ext cx="5036932" cy="4418316"/>
          </a:xfrm>
          <a:prstGeom prst="rect">
            <a:avLst/>
          </a:prstGeom>
        </p:spPr>
      </p:pic>
    </p:spTree>
    <p:extLst>
      <p:ext uri="{BB962C8B-B14F-4D97-AF65-F5344CB8AC3E}">
        <p14:creationId xmlns:p14="http://schemas.microsoft.com/office/powerpoint/2010/main" val="30879593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Qualitative 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7338" y="5186834"/>
            <a:ext cx="8569325" cy="918308"/>
          </a:xfrm>
        </p:spPr>
        <p:txBody>
          <a:bodyPr/>
          <a:lstStyle/>
          <a:p>
            <a:pPr marL="285750" indent="-285750">
              <a:buFont typeface="Wingdings" charset="2"/>
              <a:buChar char="n"/>
            </a:pPr>
            <a:r>
              <a:rPr lang="en-US" altLang="zh-CN" sz="1600" dirty="0" smtClean="0"/>
              <a:t>In component level </a:t>
            </a:r>
            <a:r>
              <a:rPr lang="en-US" altLang="zh-CN" sz="1600" dirty="0">
                <a:solidFill>
                  <a:srgbClr val="FF0000"/>
                </a:solidFill>
              </a:rPr>
              <a:t>PSAU</a:t>
            </a:r>
            <a:r>
              <a:rPr lang="en-US" altLang="zh-CN" sz="1600" dirty="0"/>
              <a:t> is the most important </a:t>
            </a:r>
            <a:r>
              <a:rPr lang="en-US" altLang="zh-CN" sz="1600" dirty="0" smtClean="0"/>
              <a:t>component</a:t>
            </a:r>
          </a:p>
          <a:p>
            <a:pPr marL="285750" indent="-285750">
              <a:buFont typeface="Wingdings" charset="2"/>
              <a:buChar char="n"/>
            </a:pPr>
            <a:r>
              <a:rPr lang="en-US" altLang="zh-CN" sz="1600" dirty="0"/>
              <a:t>I</a:t>
            </a:r>
            <a:r>
              <a:rPr lang="en-US" altLang="zh-CN" sz="1600" dirty="0" smtClean="0"/>
              <a:t>n </a:t>
            </a:r>
            <a:r>
              <a:rPr lang="en-US" altLang="zh-CN" sz="1600" dirty="0"/>
              <a:t>function </a:t>
            </a:r>
            <a:r>
              <a:rPr lang="en-US" altLang="zh-CN" sz="1600" dirty="0" smtClean="0"/>
              <a:t>level  </a:t>
            </a:r>
            <a:r>
              <a:rPr lang="en-US" altLang="zh-CN" sz="1600" dirty="0" smtClean="0">
                <a:solidFill>
                  <a:srgbClr val="FF0000"/>
                </a:solidFill>
              </a:rPr>
              <a:t>PSAU.RDBMS </a:t>
            </a:r>
            <a:r>
              <a:rPr lang="en-US" altLang="zh-CN" sz="1600" dirty="0" smtClean="0"/>
              <a:t>(Relational </a:t>
            </a:r>
            <a:r>
              <a:rPr lang="en-US" altLang="zh-CN" sz="1600" dirty="0"/>
              <a:t>database </a:t>
            </a:r>
            <a:r>
              <a:rPr lang="en-US" altLang="zh-CN" sz="1600" dirty="0" smtClean="0"/>
              <a:t>management system) </a:t>
            </a:r>
            <a:r>
              <a:rPr lang="en-US" altLang="zh-CN" sz="1600" dirty="0"/>
              <a:t>has the greatest </a:t>
            </a:r>
            <a:r>
              <a:rPr lang="en-US" altLang="zh-CN" sz="1600" dirty="0" smtClean="0"/>
              <a:t>impact </a:t>
            </a:r>
            <a:r>
              <a:rPr lang="en-US" altLang="zh-CN" sz="1600" dirty="0"/>
              <a:t>for </a:t>
            </a:r>
            <a:r>
              <a:rPr lang="en-US" altLang="zh-CN" sz="1600" dirty="0" smtClean="0"/>
              <a:t>survivability </a:t>
            </a:r>
          </a:p>
        </p:txBody>
      </p:sp>
      <p:pic>
        <p:nvPicPr>
          <p:cNvPr id="3" name="图片 2" descr="Snip20170716_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575" y="1549064"/>
            <a:ext cx="4536703" cy="3339147"/>
          </a:xfrm>
          <a:prstGeom prst="rect">
            <a:avLst/>
          </a:prstGeom>
        </p:spPr>
      </p:pic>
      <p:sp>
        <p:nvSpPr>
          <p:cNvPr id="6" name="文本框 5"/>
          <p:cNvSpPr txBox="1"/>
          <p:nvPr/>
        </p:nvSpPr>
        <p:spPr>
          <a:xfrm>
            <a:off x="216852" y="790119"/>
            <a:ext cx="8692450" cy="107721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latin typeface="Arial"/>
                <a:cs typeface="Arial" panose="020B0604020202020204" pitchFamily="34" charset="0"/>
              </a:rPr>
              <a:t>We </a:t>
            </a:r>
            <a:r>
              <a:rPr lang="en-US" altLang="zh-CN" sz="1600" dirty="0" smtClean="0">
                <a:latin typeface="Arial"/>
                <a:cs typeface="Arial" panose="020B0604020202020204" pitchFamily="34" charset="0"/>
              </a:rPr>
              <a:t>evaluate </a:t>
            </a:r>
            <a:r>
              <a:rPr lang="en-US" altLang="zh-CN" sz="1600" dirty="0">
                <a:latin typeface="Arial"/>
                <a:cs typeface="Arial" panose="020B0604020202020204" pitchFamily="34" charset="0"/>
              </a:rPr>
              <a:t>the importance of the different </a:t>
            </a:r>
            <a:r>
              <a:rPr lang="en-US" altLang="zh-CN" sz="1600" dirty="0" smtClean="0">
                <a:latin typeface="Arial"/>
                <a:cs typeface="Arial" panose="020B0604020202020204" pitchFamily="34" charset="0"/>
              </a:rPr>
              <a:t>components </a:t>
            </a:r>
            <a:r>
              <a:rPr lang="en-US" altLang="zh-CN" sz="1600" dirty="0">
                <a:latin typeface="Arial"/>
                <a:cs typeface="Arial" panose="020B0604020202020204" pitchFamily="34" charset="0"/>
              </a:rPr>
              <a:t>to the function by calculating the average </a:t>
            </a:r>
            <a:r>
              <a:rPr lang="en-US" altLang="zh-CN" sz="1600" dirty="0" smtClean="0">
                <a:latin typeface="Arial"/>
                <a:cs typeface="Arial" panose="020B0604020202020204" pitchFamily="34" charset="0"/>
              </a:rPr>
              <a:t>number of tokens </a:t>
            </a:r>
            <a:r>
              <a:rPr lang="en-US" altLang="zh-CN" sz="1600" dirty="0">
                <a:latin typeface="Arial"/>
                <a:cs typeface="Arial" panose="020B0604020202020204" pitchFamily="34" charset="0"/>
              </a:rPr>
              <a:t>passing through each place in </a:t>
            </a:r>
            <a:r>
              <a:rPr lang="en-US" altLang="zh-CN" sz="1600" dirty="0" smtClean="0">
                <a:latin typeface="Arial"/>
                <a:cs typeface="Arial" panose="020B0604020202020204" pitchFamily="34" charset="0"/>
              </a:rPr>
              <a:t>1000 </a:t>
            </a:r>
            <a:r>
              <a:rPr lang="en-US" altLang="zh-CN" sz="1600" dirty="0">
                <a:latin typeface="Arial"/>
                <a:cs typeface="Arial" panose="020B0604020202020204" pitchFamily="34" charset="0"/>
              </a:rPr>
              <a:t>transition </a:t>
            </a:r>
            <a:r>
              <a:rPr lang="en-US" altLang="zh-CN" sz="1600" dirty="0" smtClean="0">
                <a:latin typeface="Arial"/>
                <a:cs typeface="Arial" panose="020B0604020202020204" pitchFamily="34" charset="0"/>
              </a:rPr>
              <a:t>firings</a:t>
            </a:r>
            <a:r>
              <a:rPr lang="de-DE" altLang="zh-CN" sz="1600" dirty="0" smtClean="0">
                <a:latin typeface="Arial"/>
                <a:cs typeface="Arial" panose="020B0604020202020204" pitchFamily="34" charset="0"/>
              </a:rPr>
              <a:t>(10 </a:t>
            </a:r>
            <a:r>
              <a:rPr lang="en-US" altLang="zh-CN" sz="1600" dirty="0" smtClean="0">
                <a:latin typeface="Arial"/>
                <a:cs typeface="Arial" panose="020B0604020202020204" pitchFamily="34" charset="0"/>
              </a:rPr>
              <a:t>repeats</a:t>
            </a:r>
            <a:r>
              <a:rPr lang="de-DE" altLang="zh-CN" sz="1600" dirty="0" smtClean="0">
                <a:latin typeface="Arial"/>
                <a:cs typeface="Arial" panose="020B0604020202020204" pitchFamily="34" charset="0"/>
              </a:rPr>
              <a:t> )</a:t>
            </a:r>
            <a:endParaRPr lang="en-US" altLang="zh-CN" sz="1600" dirty="0" smtClean="0">
              <a:latin typeface="Arial"/>
              <a:cs typeface="Arial" panose="020B0604020202020204" pitchFamily="34" charset="0"/>
            </a:endParaRPr>
          </a:p>
          <a:p>
            <a:pPr lvl="0" defTabSz="216000" eaLnBrk="1" hangingPunct="1">
              <a:spcBef>
                <a:spcPts val="600"/>
              </a:spcBef>
              <a:buClr>
                <a:srgbClr val="DD402D"/>
              </a:buClr>
              <a:buSzPct val="115000"/>
              <a:tabLst>
                <a:tab pos="216000" algn="l"/>
              </a:tabLst>
            </a:pPr>
            <a:endParaRPr lang="en-US" altLang="zh-CN" sz="1400" dirty="0"/>
          </a:p>
          <a:p>
            <a:endParaRPr kumimoji="1" lang="zh-CN" altLang="en-US" sz="1400" dirty="0" smtClean="0"/>
          </a:p>
        </p:txBody>
      </p:sp>
      <p:pic>
        <p:nvPicPr>
          <p:cNvPr id="7" name="图片 6" descr="Snip20170922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54" y="1724351"/>
            <a:ext cx="1695226" cy="797074"/>
          </a:xfrm>
          <a:prstGeom prst="rect">
            <a:avLst/>
          </a:prstGeom>
        </p:spPr>
      </p:pic>
      <p:pic>
        <p:nvPicPr>
          <p:cNvPr id="8" name="图片 7" descr="Snip20170922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84" y="2595042"/>
            <a:ext cx="1946322" cy="2079716"/>
          </a:xfrm>
          <a:prstGeom prst="rect">
            <a:avLst/>
          </a:prstGeom>
        </p:spPr>
      </p:pic>
      <p:pic>
        <p:nvPicPr>
          <p:cNvPr id="9" name="图片 8" descr="Snip20170922_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418" y="1693221"/>
            <a:ext cx="2080381" cy="2845805"/>
          </a:xfrm>
          <a:prstGeom prst="rect">
            <a:avLst/>
          </a:prstGeom>
        </p:spPr>
      </p:pic>
    </p:spTree>
    <p:extLst>
      <p:ext uri="{BB962C8B-B14F-4D97-AF65-F5344CB8AC3E}">
        <p14:creationId xmlns:p14="http://schemas.microsoft.com/office/powerpoint/2010/main" val="162278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analysis</a:t>
            </a:r>
            <a:r>
              <a:rPr lang="en-US" altLang="zh-CN" dirty="0" smtClean="0"/>
              <a:t/>
            </a:r>
            <a:br>
              <a:rPr lang="en-US" altLang="zh-CN" dirty="0" smtClean="0"/>
            </a:br>
            <a:r>
              <a:rPr lang="en-US" altLang="zh-CN" dirty="0" smtClean="0"/>
              <a:t>STPN: Settings</a:t>
            </a:r>
            <a:endParaRPr lang="de-DE" dirty="0"/>
          </a:p>
        </p:txBody>
      </p:sp>
      <p:sp>
        <p:nvSpPr>
          <p:cNvPr id="3" name="Textplatzhalter 2"/>
          <p:cNvSpPr>
            <a:spLocks noGrp="1"/>
          </p:cNvSpPr>
          <p:nvPr>
            <p:ph type="body" sz="quarter" idx="12"/>
          </p:nvPr>
        </p:nvSpPr>
        <p:spPr>
          <a:xfrm>
            <a:off x="251302" y="4110390"/>
            <a:ext cx="4176273" cy="1922886"/>
          </a:xfrm>
        </p:spPr>
        <p:txBody>
          <a:bodyPr/>
          <a:lstStyle/>
          <a:p>
            <a:pPr marL="342900" indent="-342900">
              <a:buFont typeface="Wingdings" charset="2"/>
              <a:buChar char="n"/>
            </a:pPr>
            <a:r>
              <a:rPr lang="en-US" altLang="zh-CN" sz="1600" dirty="0"/>
              <a:t>For simplicity, in this section, we first assume one substation network equipped with </a:t>
            </a:r>
            <a:r>
              <a:rPr lang="en-US" altLang="zh-CN" sz="1600" dirty="0">
                <a:solidFill>
                  <a:srgbClr val="FF0000"/>
                </a:solidFill>
              </a:rPr>
              <a:t>only </a:t>
            </a:r>
            <a:r>
              <a:rPr lang="en-US" altLang="zh-CN" sz="1600" dirty="0" smtClean="0">
                <a:solidFill>
                  <a:srgbClr val="FF0000"/>
                </a:solidFill>
              </a:rPr>
              <a:t>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PSAU</a:t>
            </a:r>
            <a:r>
              <a:rPr lang="en-US" altLang="zh-CN" sz="1600" dirty="0">
                <a:solidFill>
                  <a:srgbClr val="FF0000"/>
                </a:solidFill>
              </a:rPr>
              <a:t>, </a:t>
            </a:r>
            <a:r>
              <a:rPr lang="en-US" altLang="zh-CN" sz="1600" dirty="0" smtClean="0"/>
              <a:t>and</a:t>
            </a:r>
            <a:r>
              <a:rPr lang="en-US" altLang="zh-CN" sz="1600" dirty="0" smtClean="0">
                <a:solidFill>
                  <a:srgbClr val="FF0000"/>
                </a:solidFill>
              </a:rPr>
              <a:t> DMS </a:t>
            </a:r>
            <a:r>
              <a:rPr lang="en-US" altLang="zh-CN" sz="1600" dirty="0"/>
              <a:t>server to demonstrate the dependability evaluation procedures</a:t>
            </a:r>
            <a:r>
              <a:rPr lang="en-US" altLang="zh-CN" sz="1600" dirty="0" smtClean="0"/>
              <a:t>.</a:t>
            </a:r>
          </a:p>
          <a:p>
            <a:pPr marL="342900" indent="-342900">
              <a:buFont typeface="Wingdings" charset="2"/>
              <a:buChar char="n"/>
            </a:pPr>
            <a:r>
              <a:rPr lang="en-US" sz="1600" dirty="0" smtClean="0"/>
              <a:t>T</a:t>
            </a:r>
            <a:r>
              <a:rPr lang="en-US" altLang="zh-CN" sz="1600" dirty="0" smtClean="0"/>
              <a:t>hen discuss several approaches to improve the dependability</a:t>
            </a:r>
            <a:r>
              <a:rPr lang="de-DE" altLang="zh-CN" sz="1600" dirty="0"/>
              <a:t>.</a:t>
            </a:r>
            <a:endParaRPr lang="de-DE" sz="1600" dirty="0"/>
          </a:p>
        </p:txBody>
      </p:sp>
      <p:pic>
        <p:nvPicPr>
          <p:cNvPr id="4" name="图片 3"/>
          <p:cNvPicPr>
            <a:picLocks noChangeAspect="1"/>
          </p:cNvPicPr>
          <p:nvPr/>
        </p:nvPicPr>
        <p:blipFill>
          <a:blip r:embed="rId2"/>
          <a:stretch>
            <a:fillRect/>
          </a:stretch>
        </p:blipFill>
        <p:spPr>
          <a:xfrm>
            <a:off x="253441" y="1014833"/>
            <a:ext cx="4158264" cy="3042633"/>
          </a:xfrm>
          <a:prstGeom prst="rect">
            <a:avLst/>
          </a:prstGeom>
        </p:spPr>
      </p:pic>
      <p:sp>
        <p:nvSpPr>
          <p:cNvPr id="5" name="Textplatzhalter 2"/>
          <p:cNvSpPr txBox="1">
            <a:spLocks/>
          </p:cNvSpPr>
          <p:nvPr/>
        </p:nvSpPr>
        <p:spPr>
          <a:xfrm>
            <a:off x="4741656" y="3452117"/>
            <a:ext cx="4259011" cy="2598799"/>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We separate </a:t>
            </a:r>
            <a:r>
              <a:rPr lang="en-US" altLang="zh-CN" sz="1600" dirty="0" smtClean="0">
                <a:solidFill>
                  <a:srgbClr val="FF0000"/>
                </a:solidFill>
              </a:rPr>
              <a:t> </a:t>
            </a:r>
            <a:r>
              <a:rPr lang="en-US" altLang="zh-CN" sz="1600" dirty="0" smtClean="0"/>
              <a:t>Sensor,  IED</a:t>
            </a:r>
            <a:r>
              <a:rPr lang="de-DE" altLang="zh-CN" sz="1600" dirty="0" smtClean="0"/>
              <a:t>, PSAU </a:t>
            </a:r>
            <a:r>
              <a:rPr lang="en-US" altLang="zh-CN" sz="1600" dirty="0" smtClean="0"/>
              <a:t>and</a:t>
            </a:r>
            <a:r>
              <a:rPr lang="en-US" altLang="zh-CN" sz="1600" dirty="0" smtClean="0">
                <a:solidFill>
                  <a:srgbClr val="FF0000"/>
                </a:solidFill>
              </a:rPr>
              <a:t> </a:t>
            </a:r>
            <a:r>
              <a:rPr lang="en-US" altLang="zh-CN" sz="1600" dirty="0" smtClean="0">
                <a:solidFill>
                  <a:srgbClr val="000000"/>
                </a:solidFill>
              </a:rPr>
              <a:t>DMS</a:t>
            </a:r>
            <a:r>
              <a:rPr lang="en-US" altLang="zh-CN" sz="1600" dirty="0" smtClean="0">
                <a:solidFill>
                  <a:srgbClr val="FF0000"/>
                </a:solidFill>
              </a:rPr>
              <a:t> </a:t>
            </a:r>
            <a:r>
              <a:rPr lang="de-DE" altLang="zh-CN" sz="1600" dirty="0" smtClean="0"/>
              <a:t>into two states : normal operating mode (on) and failing down mode (down).</a:t>
            </a:r>
          </a:p>
          <a:p>
            <a:pPr marL="342900" indent="-342900">
              <a:buFont typeface="Wingdings" charset="2"/>
              <a:buChar char="n"/>
            </a:pPr>
            <a:r>
              <a:rPr lang="de-DE" altLang="zh-CN" sz="1600" dirty="0" smtClean="0"/>
              <a:t>T</a:t>
            </a:r>
            <a:r>
              <a:rPr lang="en-US" altLang="zh-CN" sz="1600" dirty="0" smtClean="0"/>
              <a:t>hree common ways for destroying the components: communication link failure, device physically breakdown and data corruption, which are separately denoted by transitions T</a:t>
            </a:r>
            <a:r>
              <a:rPr lang="en-US" altLang="zh-CN" sz="1600" baseline="-25000" dirty="0" smtClean="0"/>
              <a:t>CLF</a:t>
            </a:r>
            <a:r>
              <a:rPr lang="en-US" altLang="zh-CN" sz="1600" dirty="0" smtClean="0"/>
              <a:t>,T</a:t>
            </a:r>
            <a:r>
              <a:rPr lang="en-US" altLang="zh-CN" sz="1600" baseline="-25000" dirty="0" smtClean="0"/>
              <a:t>DC</a:t>
            </a:r>
            <a:r>
              <a:rPr lang="en-US" altLang="zh-CN" sz="1600" dirty="0" smtClean="0"/>
              <a:t>,T</a:t>
            </a:r>
            <a:r>
              <a:rPr lang="en-US" altLang="zh-CN" sz="1600" baseline="-25000" dirty="0" smtClean="0"/>
              <a:t>DPB</a:t>
            </a:r>
            <a:r>
              <a:rPr lang="en-US" altLang="zh-CN" sz="1600" dirty="0" smtClean="0"/>
              <a:t>.</a:t>
            </a:r>
          </a:p>
          <a:p>
            <a:pPr marL="342900" indent="-342900">
              <a:buFont typeface="Wingdings" charset="2"/>
              <a:buChar char="n"/>
            </a:pPr>
            <a:r>
              <a:rPr lang="en-US" altLang="zh-CN" sz="1600" dirty="0" smtClean="0"/>
              <a:t>PSAU has a particular cause of failure</a:t>
            </a:r>
            <a:r>
              <a:rPr lang="de-DE" altLang="zh-CN" sz="1600" dirty="0" smtClean="0"/>
              <a:t>:</a:t>
            </a:r>
            <a:r>
              <a:rPr lang="en-US" altLang="zh-CN" sz="1600" dirty="0" smtClean="0"/>
              <a:t>database hacked denoted by T</a:t>
            </a:r>
            <a:r>
              <a:rPr lang="en-US" altLang="zh-CN" sz="1600" baseline="-25000" dirty="0" smtClean="0"/>
              <a:t>DH.</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090" y="1593110"/>
            <a:ext cx="4215897" cy="1166561"/>
          </a:xfrm>
          <a:prstGeom prst="rect">
            <a:avLst/>
          </a:prstGeom>
        </p:spPr>
      </p:pic>
      <p:sp>
        <p:nvSpPr>
          <p:cNvPr id="7" name="文本框 6"/>
          <p:cNvSpPr txBox="1"/>
          <p:nvPr/>
        </p:nvSpPr>
        <p:spPr>
          <a:xfrm>
            <a:off x="4992046" y="1423423"/>
            <a:ext cx="4304097" cy="246221"/>
          </a:xfrm>
          <a:prstGeom prst="rect">
            <a:avLst/>
          </a:prstGeom>
          <a:noFill/>
        </p:spPr>
        <p:txBody>
          <a:bodyPr wrap="square" lIns="0" tIns="0" rIns="0" bIns="0" rtlCol="0">
            <a:spAutoFit/>
          </a:bodyPr>
          <a:lstStyle/>
          <a:p>
            <a:r>
              <a:rPr lang="en-US" altLang="zh-CN" sz="1600" b="1" dirty="0" smtClean="0"/>
              <a:t>  T</a:t>
            </a:r>
            <a:r>
              <a:rPr lang="en-US" altLang="zh-CN" sz="1600" b="1" baseline="-25000" dirty="0" smtClean="0"/>
              <a:t>CLF</a:t>
            </a:r>
            <a:r>
              <a:rPr lang="en-US" altLang="zh-CN" sz="1600" b="1" dirty="0" smtClean="0"/>
              <a:t>             T</a:t>
            </a:r>
            <a:r>
              <a:rPr lang="en-US" altLang="zh-CN" sz="1600" b="1" baseline="-25000" dirty="0" smtClean="0"/>
              <a:t>DC</a:t>
            </a:r>
            <a:r>
              <a:rPr lang="en-US" altLang="zh-CN" sz="1600" b="1" dirty="0" smtClean="0"/>
              <a:t>            T</a:t>
            </a:r>
            <a:r>
              <a:rPr lang="en-US" altLang="zh-CN" sz="1600" b="1" baseline="-25000" dirty="0" smtClean="0"/>
              <a:t>DPB</a:t>
            </a:r>
            <a:r>
              <a:rPr lang="en-US" altLang="zh-CN" sz="1600" b="1" dirty="0" smtClean="0"/>
              <a:t>            T</a:t>
            </a:r>
            <a:r>
              <a:rPr lang="en-US" altLang="zh-CN" sz="1600" b="1" baseline="-25000" dirty="0" smtClean="0"/>
              <a:t>DH</a:t>
            </a:r>
            <a:endParaRPr kumimoji="1" lang="zh-CN" altLang="en-US" sz="1600" b="1" dirty="0" smtClean="0"/>
          </a:p>
        </p:txBody>
      </p:sp>
      <p:sp>
        <p:nvSpPr>
          <p:cNvPr id="8" name="文本框 7"/>
          <p:cNvSpPr txBox="1"/>
          <p:nvPr/>
        </p:nvSpPr>
        <p:spPr>
          <a:xfrm>
            <a:off x="5576668" y="2764941"/>
            <a:ext cx="2507125" cy="400110"/>
          </a:xfrm>
          <a:prstGeom prst="rect">
            <a:avLst/>
          </a:prstGeom>
          <a:noFill/>
        </p:spPr>
        <p:txBody>
          <a:bodyPr wrap="square" lIns="0" tIns="0" rIns="0" bIns="0" rtlCol="0">
            <a:spAutoFit/>
          </a:bodyPr>
          <a:lstStyle/>
          <a:p>
            <a:r>
              <a:rPr lang="en-US" altLang="zh-CN" sz="1200" dirty="0"/>
              <a:t>The Firing Rates of </a:t>
            </a:r>
            <a:r>
              <a:rPr lang="en-US" altLang="zh-CN" sz="1200" dirty="0" smtClean="0"/>
              <a:t>Transitions</a:t>
            </a:r>
          </a:p>
          <a:p>
            <a:endParaRPr kumimoji="1" lang="zh-CN" altLang="en-US" sz="1400" dirty="0" smtClean="0"/>
          </a:p>
        </p:txBody>
      </p:sp>
      <p:sp>
        <p:nvSpPr>
          <p:cNvPr id="9" name="文本框 8"/>
          <p:cNvSpPr txBox="1"/>
          <p:nvPr/>
        </p:nvSpPr>
        <p:spPr>
          <a:xfrm>
            <a:off x="831355" y="5951435"/>
            <a:ext cx="7706279" cy="307777"/>
          </a:xfrm>
          <a:prstGeom prst="rect">
            <a:avLst/>
          </a:prstGeom>
          <a:noFill/>
        </p:spPr>
        <p:txBody>
          <a:bodyPr wrap="square" lIns="0" tIns="0" rIns="0" bIns="0" rtlCol="0">
            <a:spAutoFit/>
          </a:bodyPr>
          <a:lstStyle/>
          <a:p>
            <a:r>
              <a:rPr lang="en-US" altLang="zh-CN" sz="1000" dirty="0" smtClean="0"/>
              <a:t>Source</a:t>
            </a:r>
            <a:r>
              <a:rPr lang="de-DE" altLang="zh-CN" sz="1000" dirty="0"/>
              <a:t>:</a:t>
            </a:r>
            <a:r>
              <a:rPr lang="en-US" altLang="zh-CN" sz="1000" dirty="0" err="1" smtClean="0"/>
              <a:t>Zeng</a:t>
            </a:r>
            <a:r>
              <a:rPr lang="en-US" altLang="zh-CN" sz="1000" dirty="0"/>
              <a:t>, </a:t>
            </a:r>
            <a:r>
              <a:rPr lang="en-US" altLang="zh-CN" sz="1000" dirty="0" err="1"/>
              <a:t>Rongfei</a:t>
            </a:r>
            <a:r>
              <a:rPr lang="en-US" altLang="zh-CN" sz="1000" dirty="0"/>
              <a:t>, et al. "Dependability analysis of control center networks in smart grid </a:t>
            </a:r>
            <a:r>
              <a:rPr lang="en-US" altLang="zh-CN" sz="1000" dirty="0" smtClean="0"/>
              <a:t>using </a:t>
            </a:r>
            <a:r>
              <a:rPr lang="en-US" altLang="zh-CN" sz="1000" dirty="0"/>
              <a:t>stochastic petri nets</a:t>
            </a:r>
            <a:r>
              <a:rPr lang="en-US" altLang="zh-CN" sz="1000" dirty="0" smtClean="0"/>
              <a:t>.” </a:t>
            </a:r>
          </a:p>
          <a:p>
            <a:r>
              <a:rPr lang="en-US" altLang="zh-CN" sz="1000" i="1" dirty="0"/>
              <a:t> </a:t>
            </a:r>
            <a:r>
              <a:rPr lang="en-US" altLang="zh-CN" sz="1000" i="1" dirty="0" smtClean="0"/>
              <a:t>           IEEE </a:t>
            </a:r>
            <a:r>
              <a:rPr lang="en-US" altLang="zh-CN" sz="1000" i="1" dirty="0"/>
              <a:t>Transactions on Parallel and Distributed Systems </a:t>
            </a:r>
            <a:r>
              <a:rPr lang="en-US" altLang="zh-CN" sz="1000" dirty="0"/>
              <a:t>23.9 (2012): 1721-1730 </a:t>
            </a:r>
          </a:p>
        </p:txBody>
      </p:sp>
    </p:spTree>
    <p:extLst>
      <p:ext uri="{BB962C8B-B14F-4D97-AF65-F5344CB8AC3E}">
        <p14:creationId xmlns:p14="http://schemas.microsoft.com/office/powerpoint/2010/main" val="27732824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olienmaster ACS | E.ON ERC - Content 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 xmlns:thm15="http://schemas.microsoft.com/office/thememl/2012/main" name="2016-05-20-ACS-Folienmaster-en.pptx" id="{5DCF17E3-4A9B-4C69-878E-9851A02816EE}" vid="{A05249B5-ED44-4D6B-ADA1-8F406F3EDA75}"/>
    </a:ext>
  </a:extLst>
</a:theme>
</file>

<file path=ppt/theme/theme2.xml><?xml version="1.0" encoding="utf-8"?>
<a:theme xmlns:a="http://schemas.openxmlformats.org/drawingml/2006/main" name="Folienmaster ACS | E.ON ERC - Title-/Last-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 xmlns:thm15="http://schemas.microsoft.com/office/thememl/2012/main" name="2016-05-20-ACS-Folienmaster-en.pptx" id="{5DCF17E3-4A9B-4C69-878E-9851A02816EE}" vid="{D8D17469-2408-494F-BA4B-B64C8C58E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Folienmaster-en</Template>
  <TotalTime>1494</TotalTime>
  <Words>1409</Words>
  <Application>Microsoft Macintosh PowerPoint</Application>
  <PresentationFormat>全屏显示(4:3)</PresentationFormat>
  <Paragraphs>182</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Folienmaster ACS | E.ON ERC - Content slides</vt:lpstr>
      <vt:lpstr>Folienmaster ACS | E.ON ERC - Title-/Last-slides</vt:lpstr>
      <vt:lpstr>A study on the modeling of the distribution automation systems using Petri Nets</vt:lpstr>
      <vt:lpstr>Motivation</vt:lpstr>
      <vt:lpstr>Aim</vt:lpstr>
      <vt:lpstr>Petri Nets Basis</vt:lpstr>
      <vt:lpstr>Petri Nets Types and tools</vt:lpstr>
      <vt:lpstr>IDE4L project  Automation concept and architecture</vt:lpstr>
      <vt:lpstr>Performance analysis SCPN</vt:lpstr>
      <vt:lpstr>Qualitative analysis SCPN</vt:lpstr>
      <vt:lpstr>Performance analysis STPN: Settings</vt:lpstr>
      <vt:lpstr>Performance analysis STPN: Calculation method of dependability</vt:lpstr>
      <vt:lpstr>Performance analysis Centralized Automation(CA) vs. IDE4L</vt:lpstr>
      <vt:lpstr>Protection approaches DMS-backup strategy</vt:lpstr>
      <vt:lpstr>Protection approaches PSAU migration</vt:lpstr>
      <vt:lpstr>Protection approaches IED separation</vt:lpstr>
      <vt:lpstr>Performance analysis KPI: Key Performance Indicator</vt:lpstr>
      <vt:lpstr>KPI Steady state availability</vt:lpstr>
      <vt:lpstr>KPI Steady state availability</vt:lpstr>
      <vt:lpstr>Conclusion</vt:lpstr>
      <vt:lpstr>PowerPoint 演示文稿</vt:lpstr>
    </vt:vector>
  </TitlesOfParts>
  <Company>E.ON Energy Research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 temlate</dc:title>
  <dc:creator>Huiyuan, Xiao</dc:creator>
  <cp:lastModifiedBy>xiao</cp:lastModifiedBy>
  <cp:revision>243</cp:revision>
  <cp:lastPrinted>2015-12-23T08:25:11Z</cp:lastPrinted>
  <dcterms:created xsi:type="dcterms:W3CDTF">2017-04-11T14:01:11Z</dcterms:created>
  <dcterms:modified xsi:type="dcterms:W3CDTF">2017-09-28T13:17:15Z</dcterms:modified>
</cp:coreProperties>
</file>